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356" r:id="rId2"/>
    <p:sldId id="321" r:id="rId3"/>
    <p:sldId id="322" r:id="rId4"/>
    <p:sldId id="371" r:id="rId5"/>
    <p:sldId id="353" r:id="rId6"/>
    <p:sldId id="334" r:id="rId7"/>
    <p:sldId id="335" r:id="rId8"/>
    <p:sldId id="360" r:id="rId9"/>
    <p:sldId id="344" r:id="rId10"/>
    <p:sldId id="354" r:id="rId11"/>
    <p:sldId id="355" r:id="rId12"/>
    <p:sldId id="357" r:id="rId13"/>
    <p:sldId id="358" r:id="rId14"/>
    <p:sldId id="359" r:id="rId15"/>
    <p:sldId id="361" r:id="rId16"/>
    <p:sldId id="363" r:id="rId17"/>
    <p:sldId id="364" r:id="rId18"/>
    <p:sldId id="369" r:id="rId19"/>
    <p:sldId id="370" r:id="rId20"/>
    <p:sldId id="365" r:id="rId21"/>
    <p:sldId id="362" r:id="rId22"/>
    <p:sldId id="367" r:id="rId23"/>
    <p:sldId id="366" r:id="rId24"/>
    <p:sldId id="372" r:id="rId25"/>
    <p:sldId id="368" r:id="rId2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6600"/>
    <a:srgbClr val="99CC00"/>
    <a:srgbClr val="0066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3" d="100"/>
          <a:sy n="73" d="100"/>
        </p:scale>
        <p:origin x="-48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B38E7817-4264-416D-AAC6-BFAD2FFD30A1}" type="datetimeFigureOut">
              <a:rPr lang="en-US"/>
              <a:pPr>
                <a:defRPr/>
              </a:pPr>
              <a:t>3/9/2012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5EE2FF03-38D4-45A1-AF9B-98B99C31AB7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386"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defTabSz="914400" eaLnBrk="1" hangingPunct="1"/>
            <a:r>
              <a:rPr lang="en-US" smtClean="0"/>
              <a:t>Transmission  model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434"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defTabSz="914400"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107"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defTabSz="914400"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bwMode="auto">
          <a:noFill/>
          <a:ln>
            <a:solidFill>
              <a:srgbClr val="000000"/>
            </a:solidFill>
            <a:miter lim="800000"/>
            <a:headEnd/>
            <a:tailEnd/>
          </a:ln>
        </p:spPr>
      </p:sp>
      <p:sp>
        <p:nvSpPr>
          <p:cNvPr id="2150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TextEdit="1"/>
          </p:cNvSpPr>
          <p:nvPr>
            <p:ph type="sldImg"/>
          </p:nvPr>
        </p:nvSpPr>
        <p:spPr bwMode="auto">
          <a:noFill/>
          <a:ln>
            <a:solidFill>
              <a:srgbClr val="000000"/>
            </a:solidFill>
            <a:miter lim="800000"/>
            <a:headEnd/>
            <a:tailEnd/>
          </a:ln>
        </p:spPr>
      </p:sp>
      <p:sp>
        <p:nvSpPr>
          <p:cNvPr id="2355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TextEdit="1"/>
          </p:cNvSpPr>
          <p:nvPr>
            <p:ph type="sldImg"/>
          </p:nvPr>
        </p:nvSpPr>
        <p:spPr bwMode="auto">
          <a:noFill/>
          <a:ln>
            <a:solidFill>
              <a:srgbClr val="000000"/>
            </a:solidFill>
            <a:miter lim="800000"/>
            <a:headEnd/>
            <a:tailEnd/>
          </a:ln>
        </p:spPr>
      </p:sp>
      <p:sp>
        <p:nvSpPr>
          <p:cNvPr id="2765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TextEdit="1"/>
          </p:cNvSpPr>
          <p:nvPr>
            <p:ph type="sldImg"/>
          </p:nvPr>
        </p:nvSpPr>
        <p:spPr bwMode="auto">
          <a:noFill/>
          <a:ln>
            <a:solidFill>
              <a:srgbClr val="000000"/>
            </a:solidFill>
            <a:miter lim="800000"/>
            <a:headEnd/>
            <a:tailEnd/>
          </a:ln>
        </p:spPr>
      </p:sp>
      <p:sp>
        <p:nvSpPr>
          <p:cNvPr id="2969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F70B514-6418-4F4D-B8C6-47AE12FBBB97}" type="datetimeFigureOut">
              <a:rPr lang="en-US"/>
              <a:pPr>
                <a:defRPr/>
              </a:pPr>
              <a:t>3/9/2012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0BF7D99-6648-4A82-9141-1BCA35307CD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68F757C-CCF1-4E7C-8C52-304D6537500D}" type="datetimeFigureOut">
              <a:rPr lang="en-US"/>
              <a:pPr>
                <a:defRPr/>
              </a:pPr>
              <a:t>3/9/2012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7532182-C839-4B7A-A9B4-9F63823A984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830BE0C-2CFC-4815-93C4-3AD2505698BD}" type="datetimeFigureOut">
              <a:rPr lang="en-US"/>
              <a:pPr>
                <a:defRPr/>
              </a:pPr>
              <a:t>3/9/2012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77481B7-5681-4FCE-A8A0-CFCDC53431B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14CAAAA-FA51-42D6-B097-4BF80CE919EC}" type="datetimeFigureOut">
              <a:rPr lang="en-US"/>
              <a:pPr>
                <a:defRPr/>
              </a:pPr>
              <a:t>3/9/2012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7ED17D6-F979-4DFF-B859-8A57841B1BD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AF8E035-FF17-4D18-8566-A07E2C7A7C49}" type="datetimeFigureOut">
              <a:rPr lang="en-US"/>
              <a:pPr>
                <a:defRPr/>
              </a:pPr>
              <a:t>3/9/2012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9E59E05-C6CA-4D93-A14A-CD3BF05E928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0403D09-F94A-4F43-9095-FC8CEA7E2584}" type="datetimeFigureOut">
              <a:rPr lang="en-US"/>
              <a:pPr>
                <a:defRPr/>
              </a:pPr>
              <a:t>3/9/2012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EA29C94-B4DA-4A16-AD33-83DCA98DBD0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68F9D67-3611-4071-9C3C-8F16B78AD234}" type="datetimeFigureOut">
              <a:rPr lang="en-US"/>
              <a:pPr>
                <a:defRPr/>
              </a:pPr>
              <a:t>3/9/2012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BA627FF-43A9-46F1-89F7-CD730D037C1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DD2AE4B-324D-4E0F-8AFE-8CD244FEFF1A}" type="datetimeFigureOut">
              <a:rPr lang="en-US"/>
              <a:pPr>
                <a:defRPr/>
              </a:pPr>
              <a:t>3/9/2012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1C3B56B-0034-44C5-A33E-405B861FA5B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5A4ABDA-3A1F-407A-989A-6AD808ACCEAB}" type="datetimeFigureOut">
              <a:rPr lang="en-US"/>
              <a:pPr>
                <a:defRPr/>
              </a:pPr>
              <a:t>3/9/2012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1929B13-3EAB-4DD2-B050-130F9B825DE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6F40455-21D5-45DD-9939-092E1D569320}" type="datetimeFigureOut">
              <a:rPr lang="en-US"/>
              <a:pPr>
                <a:defRPr/>
              </a:pPr>
              <a:t>3/9/2012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65C066A-1D73-4799-BF6B-C68A4EB1575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0765186-F1D2-4019-BE25-1066C32D322A}" type="datetimeFigureOut">
              <a:rPr lang="en-US"/>
              <a:pPr>
                <a:defRPr/>
              </a:pPr>
              <a:t>3/9/2012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A9426E1-25E4-49BD-AC5C-48B4BA517C7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B14F599-E747-473C-BA55-8DC150F56B52}" type="datetimeFigureOut">
              <a:rPr lang="en-US"/>
              <a:pPr>
                <a:defRPr/>
              </a:pPr>
              <a:t>3/9/2012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5D99BE67-6080-4F64-9889-3A6AE4AE0A0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0" y="1828800"/>
            <a:ext cx="9144000" cy="152400"/>
          </a:xfrm>
          <a:prstGeom prst="rect">
            <a:avLst/>
          </a:prstGeom>
          <a:gradFill rotWithShape="1">
            <a:gsLst>
              <a:gs pos="0">
                <a:srgbClr val="255559"/>
              </a:gs>
              <a:gs pos="50000">
                <a:srgbClr val="999999"/>
              </a:gs>
              <a:gs pos="100000">
                <a:srgbClr val="255559"/>
              </a:gs>
            </a:gsLst>
            <a:lin ang="0" scaled="1"/>
          </a:gradFill>
          <a:ln w="9525">
            <a:solidFill>
              <a:schemeClr val="tx1"/>
            </a:solidFill>
            <a:miter lim="800000"/>
            <a:headEnd/>
            <a:tailEnd/>
          </a:ln>
        </p:spPr>
        <p:txBody>
          <a:bodyPr wrap="none" anchor="ctr"/>
          <a:lstStyle/>
          <a:p>
            <a:endParaRPr lang="en-US"/>
          </a:p>
        </p:txBody>
      </p:sp>
      <p:sp>
        <p:nvSpPr>
          <p:cNvPr id="14339" name="Rectangle 3"/>
          <p:cNvSpPr>
            <a:spLocks noChangeArrowheads="1"/>
          </p:cNvSpPr>
          <p:nvPr/>
        </p:nvSpPr>
        <p:spPr bwMode="auto">
          <a:xfrm rot="5400000">
            <a:off x="-3106737" y="3335337"/>
            <a:ext cx="6858000" cy="187325"/>
          </a:xfrm>
          <a:prstGeom prst="rect">
            <a:avLst/>
          </a:prstGeom>
          <a:gradFill rotWithShape="1">
            <a:gsLst>
              <a:gs pos="0">
                <a:srgbClr val="255559"/>
              </a:gs>
              <a:gs pos="50000">
                <a:srgbClr val="999999"/>
              </a:gs>
              <a:gs pos="100000">
                <a:srgbClr val="255559"/>
              </a:gs>
            </a:gsLst>
            <a:lin ang="0" scaled="1"/>
          </a:gradFill>
          <a:ln w="9525">
            <a:solidFill>
              <a:schemeClr val="tx1"/>
            </a:solidFill>
            <a:miter lim="800000"/>
            <a:headEnd/>
            <a:tailEnd/>
          </a:ln>
        </p:spPr>
        <p:txBody>
          <a:bodyPr wrap="none" anchor="ctr"/>
          <a:lstStyle/>
          <a:p>
            <a:endParaRPr lang="en-US"/>
          </a:p>
        </p:txBody>
      </p:sp>
      <p:sp>
        <p:nvSpPr>
          <p:cNvPr id="14340" name="Rectangle 4"/>
          <p:cNvSpPr>
            <a:spLocks noChangeArrowheads="1"/>
          </p:cNvSpPr>
          <p:nvPr/>
        </p:nvSpPr>
        <p:spPr bwMode="auto">
          <a:xfrm>
            <a:off x="2090738" y="685800"/>
            <a:ext cx="4967287" cy="579438"/>
          </a:xfrm>
          <a:prstGeom prst="rect">
            <a:avLst/>
          </a:prstGeom>
          <a:noFill/>
          <a:ln w="9525">
            <a:noFill/>
            <a:miter lim="800000"/>
            <a:headEnd/>
            <a:tailEnd/>
          </a:ln>
        </p:spPr>
        <p:txBody>
          <a:bodyPr wrap="none" anchor="ctr">
            <a:spAutoFit/>
          </a:bodyPr>
          <a:lstStyle/>
          <a:p>
            <a:pPr algn="ctr"/>
            <a:r>
              <a:rPr lang="en-US" sz="3200" b="1"/>
              <a:t>Summative Assessment</a:t>
            </a:r>
            <a:r>
              <a:rPr lang="en-US" sz="3200"/>
              <a:t> </a:t>
            </a:r>
          </a:p>
        </p:txBody>
      </p:sp>
      <p:sp>
        <p:nvSpPr>
          <p:cNvPr id="14341" name="Rectangle 5"/>
          <p:cNvSpPr>
            <a:spLocks noChangeArrowheads="1"/>
          </p:cNvSpPr>
          <p:nvPr/>
        </p:nvSpPr>
        <p:spPr bwMode="auto">
          <a:xfrm>
            <a:off x="3141663" y="2894013"/>
            <a:ext cx="5011737" cy="1373187"/>
          </a:xfrm>
          <a:prstGeom prst="rect">
            <a:avLst/>
          </a:prstGeom>
          <a:noFill/>
          <a:ln w="9525">
            <a:noFill/>
            <a:miter lim="800000"/>
            <a:headEnd/>
            <a:tailEnd/>
          </a:ln>
        </p:spPr>
        <p:txBody>
          <a:bodyPr wrap="none" anchor="ctr">
            <a:spAutoFit/>
          </a:bodyPr>
          <a:lstStyle/>
          <a:p>
            <a:pPr algn="ctr"/>
            <a:r>
              <a:rPr lang="en-US" sz="2800" b="1"/>
              <a:t>Clarissa Dirks</a:t>
            </a:r>
          </a:p>
          <a:p>
            <a:pPr algn="ctr"/>
            <a:r>
              <a:rPr lang="en-US" sz="2800" b="1"/>
              <a:t>The Evergreen State College</a:t>
            </a:r>
          </a:p>
          <a:p>
            <a:pPr algn="ctr"/>
            <a:r>
              <a:rPr lang="en-US" sz="2800" b="1"/>
              <a:t>Olympia, Washington</a:t>
            </a:r>
            <a:endParaRPr lang="en-US" sz="2800"/>
          </a:p>
        </p:txBody>
      </p:sp>
      <p:pic>
        <p:nvPicPr>
          <p:cNvPr id="14342" name="Picture 6"/>
          <p:cNvPicPr>
            <a:picLocks noChangeAspect="1" noChangeArrowheads="1"/>
          </p:cNvPicPr>
          <p:nvPr/>
        </p:nvPicPr>
        <p:blipFill>
          <a:blip r:embed="rId3"/>
          <a:srcRect/>
          <a:stretch>
            <a:fillRect/>
          </a:stretch>
        </p:blipFill>
        <p:spPr bwMode="auto">
          <a:xfrm>
            <a:off x="1524000" y="2895600"/>
            <a:ext cx="1285875" cy="140017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5" name="Group 25"/>
          <p:cNvGraphicFramePr>
            <a:graphicFrameLocks noGrp="1"/>
          </p:cNvGraphicFramePr>
          <p:nvPr/>
        </p:nvGraphicFramePr>
        <p:xfrm>
          <a:off x="919163" y="673100"/>
          <a:ext cx="7235825" cy="5280025"/>
        </p:xfrm>
        <a:graphic>
          <a:graphicData uri="http://schemas.openxmlformats.org/drawingml/2006/table">
            <a:tbl>
              <a:tblPr/>
              <a:tblGrid>
                <a:gridCol w="1465262"/>
                <a:gridCol w="5770563"/>
              </a:tblGrid>
              <a:tr h="549275">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Cognitive Level</a:t>
                      </a:r>
                      <a:endParaRPr kumimoji="0" lang="en-US" sz="2000" b="0" i="0" u="none" strike="noStrike" cap="none" normalizeH="0" baseline="0" smtClean="0">
                        <a:ln>
                          <a:noFill/>
                        </a:ln>
                        <a:solidFill>
                          <a:schemeClr val="tx1"/>
                        </a:solidFill>
                        <a:effectLst/>
                        <a:latin typeface="Arial" charset="0"/>
                        <a:ea typeface="MS Mincho" charset="-128"/>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Bloom Level</a:t>
                      </a:r>
                      <a:endParaRPr kumimoji="0" lang="en-US" sz="2000" b="0" i="0" u="none" strike="noStrike" cap="none" normalizeH="0" baseline="0" smtClean="0">
                        <a:ln>
                          <a:noFill/>
                        </a:ln>
                        <a:solidFill>
                          <a:schemeClr val="tx1"/>
                        </a:solidFill>
                        <a:effectLst/>
                        <a:latin typeface="Arial" charset="0"/>
                        <a:ea typeface="MS Mincho" charset="-128"/>
                        <a:cs typeface="Times New Roman" pitchFamily="18" charset="0"/>
                      </a:endParaRPr>
                    </a:p>
                    <a:p>
                      <a:pPr marL="0" marR="0" lvl="0" indent="0" algn="ctr" defTabSz="4572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A Simple Phrase to Guide Categorization</a:t>
                      </a:r>
                      <a:endParaRPr kumimoji="0" lang="en-US" sz="2000" b="0" i="0" u="none" strike="noStrike" cap="none" normalizeH="0" baseline="0" smtClean="0">
                        <a:ln>
                          <a:noFill/>
                        </a:ln>
                        <a:solidFill>
                          <a:schemeClr val="tx1"/>
                        </a:solidFill>
                        <a:effectLst/>
                        <a:latin typeface="Arial" charset="0"/>
                        <a:cs typeface="Times New Roman" pitchFamily="18" charset="0"/>
                      </a:endParaRPr>
                    </a:p>
                    <a:p>
                      <a:pPr marL="0" marR="0" lvl="0" indent="0" algn="ctr" defTabSz="4572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ea typeface="MS Mincho" charset="-128"/>
                        </a:rPr>
                        <a:t>Verbs Typically Associated with the Category</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3F3"/>
                    </a:solidFill>
                  </a:tcPr>
                </a:tc>
              </a:tr>
              <a:tr h="549275">
                <a:tc rowSpan="3">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HOC</a:t>
                      </a:r>
                      <a:endParaRPr kumimoji="0" lang="en-US" sz="2000" b="0" i="0" u="none" strike="noStrike" cap="none" normalizeH="0" baseline="0" smtClean="0">
                        <a:ln>
                          <a:noFill/>
                        </a:ln>
                        <a:solidFill>
                          <a:schemeClr val="tx1"/>
                        </a:solidFill>
                        <a:effectLst/>
                        <a:latin typeface="Arial"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Evaluate</a:t>
                      </a:r>
                      <a:endParaRPr kumimoji="0" lang="en-US" sz="2000" b="0" i="0" u="none" strike="noStrike" cap="none" normalizeH="0" baseline="0" smtClean="0">
                        <a:ln>
                          <a:noFill/>
                        </a:ln>
                        <a:solidFill>
                          <a:schemeClr val="tx1"/>
                        </a:solidFill>
                        <a:effectLst/>
                        <a:latin typeface="Arial" charset="0"/>
                        <a:ea typeface="MS Mincho" charset="-128"/>
                        <a:cs typeface="Times New Roman" pitchFamily="18" charset="0"/>
                      </a:endParaRPr>
                    </a:p>
                    <a:p>
                      <a:pPr marL="0" marR="0" lvl="0" indent="0" algn="ctr" defTabSz="4572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“Defend or judge a concept or idea”</a:t>
                      </a:r>
                      <a:endParaRPr kumimoji="0" lang="en-US" sz="2000" b="0" i="0" u="none" strike="noStrike" cap="none" normalizeH="0" baseline="0" smtClean="0">
                        <a:ln>
                          <a:noFill/>
                        </a:ln>
                        <a:solidFill>
                          <a:schemeClr val="tx1"/>
                        </a:solidFill>
                        <a:effectLst/>
                        <a:latin typeface="Arial"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1675">
                <a:tc vMerge="1">
                  <a:txBody>
                    <a:bodyPr/>
                    <a:lstStyle/>
                    <a:p>
                      <a:endParaRPr lang="en-US"/>
                    </a:p>
                  </a:txBody>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Synthesize</a:t>
                      </a:r>
                      <a:endParaRPr kumimoji="0" lang="en-US" sz="2000" b="0" i="0" u="none" strike="noStrike" cap="none" normalizeH="0" baseline="0" smtClean="0">
                        <a:ln>
                          <a:noFill/>
                        </a:ln>
                        <a:solidFill>
                          <a:schemeClr val="tx1"/>
                        </a:solidFill>
                        <a:effectLst/>
                        <a:latin typeface="Arial" charset="0"/>
                        <a:ea typeface="MS Mincho" charset="-128"/>
                        <a:cs typeface="Times New Roman" pitchFamily="18" charset="0"/>
                      </a:endParaRPr>
                    </a:p>
                    <a:p>
                      <a:pPr marL="0" marR="0" lvl="0" indent="0" algn="ctr" defTabSz="4572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“Create something new”</a:t>
                      </a:r>
                      <a:endParaRPr kumimoji="0" lang="en-US" sz="2000" b="0" i="0" u="none" strike="noStrike" cap="none" normalizeH="0" baseline="0" smtClean="0">
                        <a:ln>
                          <a:noFill/>
                        </a:ln>
                        <a:solidFill>
                          <a:schemeClr val="tx1"/>
                        </a:solidFill>
                        <a:effectLst/>
                        <a:latin typeface="Arial"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47713">
                <a:tc vMerge="1">
                  <a:txBody>
                    <a:bodyPr/>
                    <a:lstStyle/>
                    <a:p>
                      <a:endParaRPr lang="en-US"/>
                    </a:p>
                  </a:txBody>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Analyze</a:t>
                      </a:r>
                      <a:endParaRPr kumimoji="0" lang="en-US" sz="2000" b="0" i="0" u="none" strike="noStrike" cap="none" normalizeH="0" baseline="0" smtClean="0">
                        <a:ln>
                          <a:noFill/>
                        </a:ln>
                        <a:solidFill>
                          <a:schemeClr val="tx1"/>
                        </a:solidFill>
                        <a:effectLst/>
                        <a:latin typeface="Arial" charset="0"/>
                        <a:ea typeface="MS Mincho" charset="-128"/>
                        <a:cs typeface="Times New Roman" pitchFamily="18" charset="0"/>
                      </a:endParaRPr>
                    </a:p>
                    <a:p>
                      <a:pPr marL="0" marR="0" lvl="0" indent="0" algn="ctr" defTabSz="4572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“Distinguish parts and make inferences”</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20725">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LOC/HOC</a:t>
                      </a:r>
                      <a:endParaRPr kumimoji="0" lang="en-US" sz="2000" b="0" i="0" u="none" strike="noStrike" cap="none" normalizeH="0" baseline="0" smtClean="0">
                        <a:ln>
                          <a:noFill/>
                        </a:ln>
                        <a:solidFill>
                          <a:schemeClr val="tx1"/>
                        </a:solidFill>
                        <a:effectLst/>
                        <a:latin typeface="Arial" charset="0"/>
                        <a:ea typeface="MS Mincho" charset="-128"/>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Apply</a:t>
                      </a:r>
                      <a:endParaRPr kumimoji="0" lang="en-US" sz="2000" b="0" i="0" u="none" strike="noStrike" cap="none" normalizeH="0" baseline="0" smtClean="0">
                        <a:ln>
                          <a:noFill/>
                        </a:ln>
                        <a:solidFill>
                          <a:schemeClr val="tx1"/>
                        </a:solidFill>
                        <a:effectLst/>
                        <a:latin typeface="Arial" charset="0"/>
                        <a:ea typeface="MS Mincho" charset="-128"/>
                        <a:cs typeface="Times New Roman" pitchFamily="18" charset="0"/>
                      </a:endParaRPr>
                    </a:p>
                    <a:p>
                      <a:pPr marL="0" marR="0" lvl="0" indent="0" algn="ctr" defTabSz="4572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“Use information or concepts in new ways”</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3F3"/>
                    </a:solidFill>
                  </a:tcPr>
                </a:tc>
              </a:tr>
              <a:tr h="701675">
                <a:tc row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LOC</a:t>
                      </a:r>
                      <a:endParaRPr kumimoji="0" lang="en-US" sz="2000" b="0" i="0" u="none" strike="noStrike" cap="none" normalizeH="0" baseline="0" smtClean="0">
                        <a:ln>
                          <a:noFill/>
                        </a:ln>
                        <a:solidFill>
                          <a:schemeClr val="tx1"/>
                        </a:solidFill>
                        <a:effectLst/>
                        <a:latin typeface="Arial" charset="0"/>
                        <a:ea typeface="MS Mincho" charset="-128"/>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Comprehend</a:t>
                      </a:r>
                      <a:endParaRPr kumimoji="0" lang="en-US" sz="2000" b="0" i="0" u="none" strike="noStrike" cap="none" normalizeH="0" baseline="0" smtClean="0">
                        <a:ln>
                          <a:noFill/>
                        </a:ln>
                        <a:solidFill>
                          <a:schemeClr val="tx1"/>
                        </a:solidFill>
                        <a:effectLst/>
                        <a:latin typeface="Arial" charset="0"/>
                        <a:ea typeface="MS Mincho" charset="-128"/>
                        <a:cs typeface="Times New Roman" pitchFamily="18" charset="0"/>
                      </a:endParaRPr>
                    </a:p>
                    <a:p>
                      <a:pPr marL="0" marR="0" lvl="0" indent="0" algn="ctr" defTabSz="4572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Arial" charset="0"/>
                          <a:ea typeface="MS Mincho" charset="-128"/>
                          <a:cs typeface="Times New Roman" pitchFamily="18" charset="0"/>
                        </a:rPr>
                        <a:t>“Explain information or concepts”</a:t>
                      </a:r>
                      <a:endParaRPr kumimoji="0" lang="en-US" sz="2000" b="0" i="0" u="none" strike="noStrike" cap="none" normalizeH="0" baseline="0" smtClean="0">
                        <a:ln>
                          <a:noFill/>
                        </a:ln>
                        <a:solidFill>
                          <a:schemeClr val="tx1"/>
                        </a:solidFill>
                        <a:effectLst/>
                        <a:latin typeface="Arial"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93738">
                <a:tc vMerge="1">
                  <a:txBody>
                    <a:bodyPr/>
                    <a:lstStyle/>
                    <a:p>
                      <a:endParaRPr lang="en-US"/>
                    </a:p>
                  </a:txBody>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Know</a:t>
                      </a:r>
                      <a:endParaRPr kumimoji="0" lang="en-US" sz="2000" b="0" i="0" u="none" strike="noStrike" cap="none" normalizeH="0" baseline="0" smtClean="0">
                        <a:ln>
                          <a:noFill/>
                        </a:ln>
                        <a:solidFill>
                          <a:schemeClr val="tx1"/>
                        </a:solidFill>
                        <a:effectLst/>
                        <a:latin typeface="Arial" charset="0"/>
                        <a:ea typeface="MS Mincho" charset="-128"/>
                        <a:cs typeface="Times New Roman" pitchFamily="18" charset="0"/>
                      </a:endParaRPr>
                    </a:p>
                    <a:p>
                      <a:pPr marL="0" marR="0" lvl="0" indent="0" algn="ctr" defTabSz="4572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ea typeface="MS Mincho" charset="-128"/>
                          <a:cs typeface="Arial" charset="0"/>
                        </a:rPr>
                        <a:t> “Recall information”</a:t>
                      </a:r>
                      <a:endParaRPr kumimoji="0" lang="en-US" sz="2000" b="0" i="0" u="none" strike="noStrike" cap="none" normalizeH="0" baseline="0" smtClean="0">
                        <a:ln>
                          <a:noFill/>
                        </a:ln>
                        <a:solidFill>
                          <a:schemeClr val="tx1"/>
                        </a:solidFill>
                        <a:effectLst/>
                        <a:latin typeface="Arial"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6"/>
          <p:cNvPicPr>
            <a:picLocks noChangeAspect="1" noChangeArrowheads="1"/>
          </p:cNvPicPr>
          <p:nvPr/>
        </p:nvPicPr>
        <p:blipFill>
          <a:blip r:embed="rId2"/>
          <a:srcRect/>
          <a:stretch>
            <a:fillRect/>
          </a:stretch>
        </p:blipFill>
        <p:spPr bwMode="auto">
          <a:xfrm>
            <a:off x="277813" y="1843088"/>
            <a:ext cx="8589962" cy="2903537"/>
          </a:xfrm>
          <a:prstGeom prst="rect">
            <a:avLst/>
          </a:prstGeom>
          <a:noFill/>
          <a:ln w="9525">
            <a:noFill/>
            <a:miter lim="800000"/>
            <a:headEnd/>
            <a:tailEnd/>
          </a:ln>
        </p:spPr>
      </p:pic>
      <p:sp>
        <p:nvSpPr>
          <p:cNvPr id="2" name="Title 1" descr="Papyrus"/>
          <p:cNvSpPr txBox="1">
            <a:spLocks/>
          </p:cNvSpPr>
          <p:nvPr/>
        </p:nvSpPr>
        <p:spPr bwMode="auto">
          <a:xfrm>
            <a:off x="0" y="0"/>
            <a:ext cx="9144000" cy="804863"/>
          </a:xfrm>
          <a:prstGeom prst="rect">
            <a:avLst/>
          </a:prstGeom>
          <a:blipFill dpi="0" rotWithShape="1">
            <a:blip r:embed="rId3"/>
            <a:srcRect/>
            <a:tile tx="0" ty="0" sx="100000" sy="100000" flip="none" algn="tl"/>
          </a:blipFill>
          <a:ln w="9525" algn="ctr">
            <a:noFill/>
            <a:miter lim="800000"/>
            <a:headEnd/>
            <a:tailEnd/>
          </a:ln>
          <a:effectLst>
            <a:outerShdw dist="20000" dir="5400000" rotWithShape="0">
              <a:srgbClr val="000000">
                <a:alpha val="37999"/>
              </a:srgbClr>
            </a:outerShdw>
          </a:effectLst>
        </p:spPr>
        <p:txBody>
          <a:bodyPr anchor="ctr"/>
          <a:lstStyle/>
          <a:p>
            <a:pPr algn="ctr">
              <a:defRPr/>
            </a:pPr>
            <a:r>
              <a:rPr lang="en-US" sz="2800" b="1">
                <a:solidFill>
                  <a:srgbClr val="000000"/>
                </a:solidFill>
                <a:latin typeface="Calibri" pitchFamily="34" charset="0"/>
                <a:cs typeface="Arial" charset="0"/>
              </a:rPr>
              <a:t>Partial Hierarchy of Bloom’s Taxonomy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Papyrus"/>
          <p:cNvSpPr txBox="1">
            <a:spLocks/>
          </p:cNvSpPr>
          <p:nvPr/>
        </p:nvSpPr>
        <p:spPr bwMode="auto">
          <a:xfrm>
            <a:off x="0" y="0"/>
            <a:ext cx="9144000" cy="2524125"/>
          </a:xfrm>
          <a:prstGeom prst="rect">
            <a:avLst/>
          </a:prstGeom>
          <a:blipFill dpi="0" rotWithShape="1">
            <a:blip r:embed="rId2"/>
            <a:srcRect/>
            <a:tile tx="0" ty="0" sx="100000" sy="100000" flip="none" algn="tl"/>
          </a:blipFill>
          <a:ln w="9525" algn="ctr">
            <a:noFill/>
            <a:miter lim="800000"/>
            <a:headEnd/>
            <a:tailEnd/>
          </a:ln>
          <a:effectLst>
            <a:outerShdw dist="20000" dir="5400000" rotWithShape="0">
              <a:srgbClr val="000000">
                <a:alpha val="37999"/>
              </a:srgbClr>
            </a:outerShdw>
          </a:effectLst>
        </p:spPr>
        <p:txBody>
          <a:bodyPr anchor="ctr"/>
          <a:lstStyle/>
          <a:p>
            <a:pPr algn="ctr"/>
            <a:r>
              <a:rPr lang="en-US" sz="2800" b="1">
                <a:solidFill>
                  <a:srgbClr val="000000"/>
                </a:solidFill>
                <a:latin typeface="Calibri" pitchFamily="34" charset="0"/>
                <a:cs typeface="Arial" charset="0"/>
              </a:rPr>
              <a:t>Practice Using Bloom’s Taxonomy</a:t>
            </a:r>
          </a:p>
          <a:p>
            <a:pPr algn="ctr"/>
            <a:endParaRPr lang="en-US" sz="2800" b="1">
              <a:solidFill>
                <a:srgbClr val="000000"/>
              </a:solidFill>
              <a:latin typeface="Calibri" pitchFamily="34" charset="0"/>
              <a:cs typeface="Arial" charset="0"/>
            </a:endParaRPr>
          </a:p>
          <a:p>
            <a:pPr algn="ctr"/>
            <a:r>
              <a:rPr lang="en-US" sz="2800" b="1">
                <a:solidFill>
                  <a:srgbClr val="000000"/>
                </a:solidFill>
                <a:latin typeface="Calibri" pitchFamily="34" charset="0"/>
                <a:cs typeface="Arial" charset="0"/>
              </a:rPr>
              <a:t>Work with a neighbor to categorize your first five test questions as either a LOC or HOC.</a:t>
            </a:r>
          </a:p>
        </p:txBody>
      </p:sp>
      <p:sp>
        <p:nvSpPr>
          <p:cNvPr id="33796" name="Text Box 4"/>
          <p:cNvSpPr txBox="1">
            <a:spLocks noChangeArrowheads="1"/>
          </p:cNvSpPr>
          <p:nvPr/>
        </p:nvSpPr>
        <p:spPr bwMode="auto">
          <a:xfrm>
            <a:off x="909638" y="3159125"/>
            <a:ext cx="7324725" cy="2292350"/>
          </a:xfrm>
          <a:prstGeom prst="rect">
            <a:avLst/>
          </a:prstGeom>
          <a:noFill/>
          <a:ln w="9525">
            <a:solidFill>
              <a:schemeClr val="tx1"/>
            </a:solidFill>
            <a:miter lim="800000"/>
            <a:headEnd/>
            <a:tailEnd/>
          </a:ln>
        </p:spPr>
        <p:txBody>
          <a:bodyPr>
            <a:spAutoFit/>
          </a:bodyPr>
          <a:lstStyle/>
          <a:p>
            <a:pPr defTabSz="914400"/>
            <a:r>
              <a:rPr lang="en-US" sz="2400" b="1"/>
              <a:t>What did you have to consider when doing this?</a:t>
            </a:r>
          </a:p>
          <a:p>
            <a:pPr defTabSz="914400"/>
            <a:endParaRPr lang="en-US" sz="2400" b="1"/>
          </a:p>
          <a:p>
            <a:pPr defTabSz="914400"/>
            <a:r>
              <a:rPr lang="en-US" sz="2400" b="1"/>
              <a:t>Could you easily categorize someone else’s questions in biology? </a:t>
            </a:r>
          </a:p>
          <a:p>
            <a:pPr defTabSz="914400"/>
            <a:endParaRPr lang="en-US" sz="2400" b="1"/>
          </a:p>
          <a:p>
            <a:pPr defTabSz="914400"/>
            <a:r>
              <a:rPr lang="en-US" sz="2400" b="1"/>
              <a:t>What about in another discipline?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337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2"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0" y="2225675"/>
            <a:ext cx="9144000" cy="152400"/>
          </a:xfrm>
          <a:prstGeom prst="rect">
            <a:avLst/>
          </a:prstGeom>
          <a:gradFill rotWithShape="1">
            <a:gsLst>
              <a:gs pos="0">
                <a:srgbClr val="255559"/>
              </a:gs>
              <a:gs pos="50000">
                <a:srgbClr val="999999"/>
              </a:gs>
              <a:gs pos="100000">
                <a:srgbClr val="255559"/>
              </a:gs>
            </a:gsLst>
            <a:lin ang="0" scaled="1"/>
          </a:gradFill>
          <a:ln w="9525">
            <a:solidFill>
              <a:schemeClr val="tx1"/>
            </a:solidFill>
            <a:miter lim="800000"/>
            <a:headEnd/>
            <a:tailEnd/>
          </a:ln>
        </p:spPr>
        <p:txBody>
          <a:bodyPr wrap="none" anchor="ctr"/>
          <a:lstStyle/>
          <a:p>
            <a:endParaRPr lang="en-US"/>
          </a:p>
        </p:txBody>
      </p:sp>
      <p:sp>
        <p:nvSpPr>
          <p:cNvPr id="33795" name="Rectangle 3"/>
          <p:cNvSpPr>
            <a:spLocks noChangeArrowheads="1"/>
          </p:cNvSpPr>
          <p:nvPr/>
        </p:nvSpPr>
        <p:spPr bwMode="auto">
          <a:xfrm rot="5400000">
            <a:off x="-3106737" y="3335337"/>
            <a:ext cx="6858000" cy="187325"/>
          </a:xfrm>
          <a:prstGeom prst="rect">
            <a:avLst/>
          </a:prstGeom>
          <a:gradFill rotWithShape="1">
            <a:gsLst>
              <a:gs pos="0">
                <a:srgbClr val="255559"/>
              </a:gs>
              <a:gs pos="50000">
                <a:srgbClr val="999999"/>
              </a:gs>
              <a:gs pos="100000">
                <a:srgbClr val="255559"/>
              </a:gs>
            </a:gsLst>
            <a:lin ang="0" scaled="1"/>
          </a:gradFill>
          <a:ln w="9525">
            <a:solidFill>
              <a:schemeClr val="tx1"/>
            </a:solidFill>
            <a:miter lim="800000"/>
            <a:headEnd/>
            <a:tailEnd/>
          </a:ln>
        </p:spPr>
        <p:txBody>
          <a:bodyPr wrap="none" anchor="ctr"/>
          <a:lstStyle/>
          <a:p>
            <a:endParaRPr lang="en-US"/>
          </a:p>
        </p:txBody>
      </p:sp>
      <p:sp>
        <p:nvSpPr>
          <p:cNvPr id="33796" name="Rectangle 4"/>
          <p:cNvSpPr>
            <a:spLocks noChangeArrowheads="1"/>
          </p:cNvSpPr>
          <p:nvPr/>
        </p:nvSpPr>
        <p:spPr bwMode="auto">
          <a:xfrm>
            <a:off x="839788" y="379413"/>
            <a:ext cx="7466012" cy="1066800"/>
          </a:xfrm>
          <a:prstGeom prst="rect">
            <a:avLst/>
          </a:prstGeom>
          <a:noFill/>
          <a:ln w="9525">
            <a:noFill/>
            <a:miter lim="800000"/>
            <a:headEnd/>
            <a:tailEnd/>
          </a:ln>
        </p:spPr>
        <p:txBody>
          <a:bodyPr wrap="none" anchor="ctr">
            <a:spAutoFit/>
          </a:bodyPr>
          <a:lstStyle/>
          <a:p>
            <a:pPr algn="ctr"/>
            <a:r>
              <a:rPr lang="en-US" sz="3200" b="1"/>
              <a:t>Writing Multiple-Choice Questions</a:t>
            </a:r>
          </a:p>
          <a:p>
            <a:pPr algn="ctr"/>
            <a:r>
              <a:rPr lang="en-US" sz="3200" b="1"/>
              <a:t>That Test High Order Cognitive Skills</a:t>
            </a:r>
            <a:r>
              <a:rPr lang="en-US" sz="3200"/>
              <a:t> </a:t>
            </a:r>
          </a:p>
        </p:txBody>
      </p:sp>
      <p:sp>
        <p:nvSpPr>
          <p:cNvPr id="33797" name="Text Box 7"/>
          <p:cNvSpPr txBox="1">
            <a:spLocks noChangeArrowheads="1"/>
          </p:cNvSpPr>
          <p:nvPr/>
        </p:nvSpPr>
        <p:spPr bwMode="auto">
          <a:xfrm>
            <a:off x="511175" y="2543175"/>
            <a:ext cx="8420100" cy="3013075"/>
          </a:xfrm>
          <a:prstGeom prst="rect">
            <a:avLst/>
          </a:prstGeom>
          <a:noFill/>
          <a:ln w="9525">
            <a:noFill/>
            <a:miter lim="800000"/>
            <a:headEnd/>
            <a:tailEnd/>
          </a:ln>
        </p:spPr>
        <p:txBody>
          <a:bodyPr>
            <a:spAutoFit/>
          </a:bodyPr>
          <a:lstStyle/>
          <a:p>
            <a:pPr algn="ctr" defTabSz="914400"/>
            <a:r>
              <a:rPr lang="en-US" sz="2400" b="1">
                <a:solidFill>
                  <a:srgbClr val="FF0000"/>
                </a:solidFill>
              </a:rPr>
              <a:t>Warning!</a:t>
            </a:r>
            <a:r>
              <a:rPr lang="en-US" sz="2400" b="1"/>
              <a:t> </a:t>
            </a:r>
          </a:p>
          <a:p>
            <a:pPr algn="ctr" defTabSz="914400"/>
            <a:r>
              <a:rPr lang="en-US" sz="2400" b="1">
                <a:solidFill>
                  <a:srgbClr val="FF0000"/>
                </a:solidFill>
              </a:rPr>
              <a:t>These activities may be hazardous to your </a:t>
            </a:r>
          </a:p>
          <a:p>
            <a:pPr algn="ctr" defTabSz="914400"/>
            <a:r>
              <a:rPr lang="en-US" sz="2400" b="1">
                <a:solidFill>
                  <a:srgbClr val="FF0000"/>
                </a:solidFill>
              </a:rPr>
              <a:t>colleague’s health as a result of undue stress.</a:t>
            </a:r>
          </a:p>
          <a:p>
            <a:pPr algn="ctr" defTabSz="914400"/>
            <a:endParaRPr lang="en-US" sz="2400" b="1"/>
          </a:p>
          <a:p>
            <a:pPr algn="ctr" defTabSz="914400"/>
            <a:r>
              <a:rPr lang="en-US" sz="2400" b="1"/>
              <a:t>Faculty often get distracted by the content of a question and miss out on the process of what is being presented. </a:t>
            </a:r>
          </a:p>
          <a:p>
            <a:pPr algn="ctr" defTabSz="914400"/>
            <a:endParaRPr lang="en-US" sz="2400" b="1"/>
          </a:p>
          <a:p>
            <a:pPr algn="ctr" defTabSz="914400"/>
            <a:r>
              <a:rPr lang="en-US" sz="2400" b="1"/>
              <a:t>Let’s focus on the process!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Canvas"/>
          <p:cNvSpPr txBox="1">
            <a:spLocks/>
          </p:cNvSpPr>
          <p:nvPr/>
        </p:nvSpPr>
        <p:spPr bwMode="auto">
          <a:xfrm>
            <a:off x="0" y="0"/>
            <a:ext cx="9144000" cy="804863"/>
          </a:xfrm>
          <a:prstGeom prst="rect">
            <a:avLst/>
          </a:prstGeom>
          <a:blipFill dpi="0" rotWithShape="1">
            <a:blip r:embed="rId2"/>
            <a:srcRect/>
            <a:tile tx="0" ty="0" sx="100000" sy="100000" flip="none" algn="tl"/>
          </a:blipFill>
          <a:ln w="9525" algn="ctr">
            <a:noFill/>
            <a:miter lim="800000"/>
            <a:headEnd/>
            <a:tailEnd/>
          </a:ln>
          <a:effectLst>
            <a:outerShdw dist="20000" dir="5400000" rotWithShape="0">
              <a:srgbClr val="000000">
                <a:alpha val="37999"/>
              </a:srgbClr>
            </a:outerShdw>
          </a:effectLst>
        </p:spPr>
        <p:txBody>
          <a:bodyPr anchor="ctr"/>
          <a:lstStyle/>
          <a:p>
            <a:pPr algn="ctr">
              <a:defRPr/>
            </a:pPr>
            <a:r>
              <a:rPr lang="en-US" sz="2800" b="1">
                <a:solidFill>
                  <a:srgbClr val="000000"/>
                </a:solidFill>
                <a:latin typeface="Calibri" pitchFamily="34" charset="0"/>
                <a:cs typeface="Arial" charset="0"/>
              </a:rPr>
              <a:t>Structures of Multiple-Choice Questions (MCQs)</a:t>
            </a:r>
          </a:p>
        </p:txBody>
      </p:sp>
      <p:pic>
        <p:nvPicPr>
          <p:cNvPr id="34818" name="Picture 2"/>
          <p:cNvPicPr>
            <a:picLocks noChangeAspect="1" noChangeArrowheads="1"/>
          </p:cNvPicPr>
          <p:nvPr/>
        </p:nvPicPr>
        <p:blipFill>
          <a:blip r:embed="rId3"/>
          <a:srcRect/>
          <a:stretch>
            <a:fillRect/>
          </a:stretch>
        </p:blipFill>
        <p:spPr bwMode="auto">
          <a:xfrm>
            <a:off x="1362075" y="2289175"/>
            <a:ext cx="6419850" cy="2849563"/>
          </a:xfrm>
          <a:prstGeom prst="rect">
            <a:avLst/>
          </a:prstGeom>
          <a:noFill/>
          <a:ln w="9525">
            <a:noFill/>
            <a:miter lim="800000"/>
            <a:headEnd/>
            <a:tailEnd/>
          </a:ln>
        </p:spPr>
      </p:pic>
      <p:sp>
        <p:nvSpPr>
          <p:cNvPr id="34819" name="Text Box 5"/>
          <p:cNvSpPr txBox="1">
            <a:spLocks noChangeArrowheads="1"/>
          </p:cNvSpPr>
          <p:nvPr/>
        </p:nvSpPr>
        <p:spPr bwMode="auto">
          <a:xfrm>
            <a:off x="3422650" y="1497013"/>
            <a:ext cx="2300288" cy="457200"/>
          </a:xfrm>
          <a:prstGeom prst="rect">
            <a:avLst/>
          </a:prstGeom>
          <a:noFill/>
          <a:ln w="9525">
            <a:noFill/>
            <a:miter lim="800000"/>
            <a:headEnd/>
            <a:tailEnd/>
          </a:ln>
        </p:spPr>
        <p:txBody>
          <a:bodyPr wrap="none">
            <a:spAutoFit/>
          </a:bodyPr>
          <a:lstStyle/>
          <a:p>
            <a:pPr defTabSz="914400"/>
            <a:r>
              <a:rPr lang="en-US" sz="2400" b="1"/>
              <a:t>Standard MCQ</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881" name="Group 41"/>
          <p:cNvGraphicFramePr>
            <a:graphicFrameLocks noGrp="1"/>
          </p:cNvGraphicFramePr>
          <p:nvPr/>
        </p:nvGraphicFramePr>
        <p:xfrm>
          <a:off x="347663" y="228600"/>
          <a:ext cx="8448675" cy="6218238"/>
        </p:xfrm>
        <a:graphic>
          <a:graphicData uri="http://schemas.openxmlformats.org/drawingml/2006/table">
            <a:tbl>
              <a:tblPr/>
              <a:tblGrid>
                <a:gridCol w="1597025"/>
                <a:gridCol w="3227387"/>
                <a:gridCol w="3624263"/>
              </a:tblGrid>
              <a:tr h="274638">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MCQ Format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Advantages</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Disadvantages</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r>
              <a:tr h="4572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Standard</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p>
                      <a:pPr marL="0" marR="0" lvl="0" indent="0" algn="l" defTabSz="4572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Useful for measuring HOC skills if a strong distractors are used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If not well written the structure can cue a student to the answer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Context Dependent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Useful for measuring HOC skills if strong distractors are used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Not time efficient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Two-Tiered</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The second tier may survey students’ misconceptions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Not time efficient</a:t>
                      </a:r>
                    </a:p>
                    <a:p>
                      <a:pPr marL="0" marR="0" lvl="0" indent="0" algn="l" defTabSz="4572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Answer to one tier can cue the answer to the other tier.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Complex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(K-Type)</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Requires analytical skills of comparing and contrasting</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Not time efficient</a:t>
                      </a:r>
                    </a:p>
                    <a:p>
                      <a:pPr marL="0" marR="0" lvl="0" indent="0" algn="l" defTabSz="4572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Tends to be very misleading</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Matching</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Time efficient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Typically not useful for measuring HOC skills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True/False</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Time efficient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True/false with less than 5 items have increased errors associated with guessing</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Alternate Choice</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Useful for measuring HOC skills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Not time efficient</a:t>
                      </a:r>
                    </a:p>
                    <a:p>
                      <a:pPr marL="0" marR="0" lvl="0" indent="0" algn="l" defTabSz="4572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Less discriminating than standard format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ext Box 4"/>
          <p:cNvSpPr txBox="1">
            <a:spLocks noChangeArrowheads="1"/>
          </p:cNvSpPr>
          <p:nvPr/>
        </p:nvSpPr>
        <p:spPr bwMode="auto">
          <a:xfrm>
            <a:off x="698500" y="282575"/>
            <a:ext cx="7688263" cy="3743325"/>
          </a:xfrm>
          <a:prstGeom prst="rect">
            <a:avLst/>
          </a:prstGeom>
          <a:noFill/>
          <a:ln w="9525">
            <a:noFill/>
            <a:miter lim="800000"/>
            <a:headEnd/>
            <a:tailEnd/>
          </a:ln>
        </p:spPr>
        <p:txBody>
          <a:bodyPr>
            <a:spAutoFit/>
          </a:bodyPr>
          <a:lstStyle/>
          <a:p>
            <a:pPr defTabSz="914400"/>
            <a:r>
              <a:rPr lang="en-US" sz="2400" b="1"/>
              <a:t>Take a few minutes and evaluate your exam.</a:t>
            </a:r>
          </a:p>
          <a:p>
            <a:pPr defTabSz="914400"/>
            <a:r>
              <a:rPr lang="en-US" sz="2400" b="1"/>
              <a:t> </a:t>
            </a:r>
          </a:p>
          <a:p>
            <a:pPr defTabSz="914400"/>
            <a:r>
              <a:rPr lang="en-US" sz="2400" b="1"/>
              <a:t>What kinds of questions are you asking?</a:t>
            </a:r>
          </a:p>
          <a:p>
            <a:pPr defTabSz="914400"/>
            <a:r>
              <a:rPr lang="en-US" sz="2400" b="1"/>
              <a:t>	</a:t>
            </a:r>
            <a:r>
              <a:rPr lang="en-US" sz="2400"/>
              <a:t>Free response, multiple-choice, or both?</a:t>
            </a:r>
          </a:p>
          <a:p>
            <a:pPr defTabSz="914400"/>
            <a:endParaRPr lang="en-US" sz="2400"/>
          </a:p>
          <a:p>
            <a:pPr defTabSz="914400"/>
            <a:r>
              <a:rPr lang="en-US" sz="2400" b="1"/>
              <a:t>Do you have questions that help you to identify student misconceptions?</a:t>
            </a:r>
          </a:p>
          <a:p>
            <a:pPr defTabSz="914400"/>
            <a:r>
              <a:rPr lang="en-US" sz="2400" b="1"/>
              <a:t>	</a:t>
            </a:r>
            <a:r>
              <a:rPr lang="en-US" sz="2400"/>
              <a:t>Do you have any free response questions that 	requires a student to explain their reasoning or 	two-tiered MCQs.</a:t>
            </a:r>
          </a:p>
        </p:txBody>
      </p:sp>
      <p:sp>
        <p:nvSpPr>
          <p:cNvPr id="38917" name="Rectangle 5"/>
          <p:cNvSpPr>
            <a:spLocks noChangeArrowheads="1"/>
          </p:cNvSpPr>
          <p:nvPr/>
        </p:nvSpPr>
        <p:spPr bwMode="auto">
          <a:xfrm>
            <a:off x="698500" y="4433888"/>
            <a:ext cx="7240588" cy="1562100"/>
          </a:xfrm>
          <a:prstGeom prst="rect">
            <a:avLst/>
          </a:prstGeom>
          <a:noFill/>
          <a:ln w="9525">
            <a:solidFill>
              <a:schemeClr val="tx1"/>
            </a:solidFill>
            <a:miter lim="800000"/>
            <a:headEnd/>
            <a:tailEnd/>
          </a:ln>
        </p:spPr>
        <p:txBody>
          <a:bodyPr>
            <a:spAutoFit/>
          </a:bodyPr>
          <a:lstStyle/>
          <a:p>
            <a:pPr defTabSz="914400"/>
            <a:r>
              <a:rPr lang="en-US" sz="2400" b="1">
                <a:solidFill>
                  <a:srgbClr val="FF0000"/>
                </a:solidFill>
              </a:rPr>
              <a:t>Using Two-tiered questions:</a:t>
            </a:r>
          </a:p>
          <a:p>
            <a:pPr defTabSz="914400"/>
            <a:r>
              <a:rPr lang="en-US" sz="2400" b="1">
                <a:solidFill>
                  <a:srgbClr val="FF0000"/>
                </a:solidFill>
              </a:rPr>
              <a:t>A MCQ followed by a free response requiring students to explain why they answered the question the way they did will be very revealing!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4"/>
          <p:cNvSpPr>
            <a:spLocks noChangeArrowheads="1"/>
          </p:cNvSpPr>
          <p:nvPr/>
        </p:nvSpPr>
        <p:spPr bwMode="auto">
          <a:xfrm>
            <a:off x="320675" y="333375"/>
            <a:ext cx="8504238" cy="4727575"/>
          </a:xfrm>
          <a:prstGeom prst="rect">
            <a:avLst/>
          </a:prstGeom>
          <a:noFill/>
          <a:ln w="9525">
            <a:noFill/>
            <a:miter lim="800000"/>
            <a:headEnd/>
            <a:tailEnd/>
          </a:ln>
        </p:spPr>
        <p:txBody>
          <a:bodyPr anchor="ctr">
            <a:spAutoFit/>
          </a:bodyPr>
          <a:lstStyle/>
          <a:p>
            <a:r>
              <a:rPr lang="en-US" sz="2000" b="1"/>
              <a:t>Enchanted Valley is located within the Olympic National park of Washington state and is home to many black bears. A researcher is studying the different types of berries that 20 Enchanted Valley black bears eat. </a:t>
            </a:r>
          </a:p>
          <a:p>
            <a:endParaRPr lang="en-US" sz="2000" b="1"/>
          </a:p>
          <a:p>
            <a:r>
              <a:rPr lang="en-US" sz="2000"/>
              <a:t>Which of the following passages describes the researcher’s data that would be graphed as a histogram?</a:t>
            </a:r>
          </a:p>
          <a:p>
            <a:endParaRPr lang="en-US" sz="2000"/>
          </a:p>
          <a:p>
            <a:pPr>
              <a:lnSpc>
                <a:spcPct val="130000"/>
              </a:lnSpc>
            </a:pPr>
            <a:r>
              <a:rPr lang="en-US" sz="2000"/>
              <a:t>A) amount of each type of berry the bears ate in a week</a:t>
            </a:r>
          </a:p>
          <a:p>
            <a:pPr>
              <a:lnSpc>
                <a:spcPct val="130000"/>
              </a:lnSpc>
            </a:pPr>
            <a:r>
              <a:rPr lang="en-US" sz="2000"/>
              <a:t>B) amount of salmon berries eaten by each bear in a week</a:t>
            </a:r>
          </a:p>
          <a:p>
            <a:pPr>
              <a:lnSpc>
                <a:spcPct val="130000"/>
              </a:lnSpc>
            </a:pPr>
            <a:r>
              <a:rPr lang="en-US" sz="2000"/>
              <a:t>C) amount of huckleberries eaten by male and female bears in a week</a:t>
            </a:r>
          </a:p>
          <a:p>
            <a:pPr>
              <a:lnSpc>
                <a:spcPct val="130000"/>
              </a:lnSpc>
            </a:pPr>
            <a:endParaRPr lang="en-US" sz="2000"/>
          </a:p>
          <a:p>
            <a:r>
              <a:rPr lang="en-US" sz="2000"/>
              <a:t>In the space provided below, please explain your reasoning for selecting the answer to the above question.</a:t>
            </a:r>
          </a:p>
        </p:txBody>
      </p:sp>
      <p:sp>
        <p:nvSpPr>
          <p:cNvPr id="37890" name="Rectangle 5"/>
          <p:cNvSpPr>
            <a:spLocks noChangeArrowheads="1"/>
          </p:cNvSpPr>
          <p:nvPr/>
        </p:nvSpPr>
        <p:spPr bwMode="auto">
          <a:xfrm>
            <a:off x="320675" y="5153025"/>
            <a:ext cx="8504238" cy="1522413"/>
          </a:xfrm>
          <a:prstGeom prst="rect">
            <a:avLst/>
          </a:prstGeom>
          <a:noFill/>
          <a:ln w="38100">
            <a:solidFill>
              <a:schemeClr val="tx1"/>
            </a:solidFill>
            <a:miter lim="800000"/>
            <a:headEnd/>
            <a:tailEnd/>
          </a:ln>
        </p:spPr>
        <p:txBody>
          <a:bodyPr wrap="none" anchor="ct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5"/>
          <p:cNvSpPr>
            <a:spLocks noChangeArrowheads="1"/>
          </p:cNvSpPr>
          <p:nvPr/>
        </p:nvSpPr>
        <p:spPr bwMode="auto">
          <a:xfrm>
            <a:off x="431800" y="614363"/>
            <a:ext cx="2863850" cy="701675"/>
          </a:xfrm>
          <a:prstGeom prst="rect">
            <a:avLst/>
          </a:prstGeom>
          <a:noFill/>
          <a:ln w="9525">
            <a:noFill/>
            <a:miter lim="800000"/>
            <a:headEnd/>
            <a:tailEnd/>
          </a:ln>
        </p:spPr>
        <p:txBody>
          <a:bodyPr wrap="none" anchor="ctr">
            <a:spAutoFit/>
          </a:bodyPr>
          <a:lstStyle/>
          <a:p>
            <a:r>
              <a:rPr lang="en-US" sz="2000">
                <a:ea typeface="MS Mincho"/>
                <a:cs typeface="Times New Roman" pitchFamily="18" charset="0"/>
              </a:rPr>
              <a:t>Review the graph right. </a:t>
            </a:r>
          </a:p>
          <a:p>
            <a:pPr eaLnBrk="0" hangingPunct="0"/>
            <a:endParaRPr lang="en-US" sz="2000">
              <a:ea typeface="MS Mincho"/>
              <a:cs typeface="Times New Roman" pitchFamily="18" charset="0"/>
            </a:endParaRPr>
          </a:p>
        </p:txBody>
      </p:sp>
      <p:pic>
        <p:nvPicPr>
          <p:cNvPr id="38914" name="Picture 4"/>
          <p:cNvPicPr>
            <a:picLocks noChangeAspect="1" noChangeArrowheads="1"/>
          </p:cNvPicPr>
          <p:nvPr/>
        </p:nvPicPr>
        <p:blipFill>
          <a:blip r:embed="rId2"/>
          <a:srcRect/>
          <a:stretch>
            <a:fillRect/>
          </a:stretch>
        </p:blipFill>
        <p:spPr bwMode="auto">
          <a:xfrm>
            <a:off x="3251200" y="-9525"/>
            <a:ext cx="5611813" cy="3035300"/>
          </a:xfrm>
          <a:prstGeom prst="rect">
            <a:avLst/>
          </a:prstGeom>
          <a:noFill/>
          <a:ln w="9525">
            <a:noFill/>
            <a:miter lim="800000"/>
            <a:headEnd/>
            <a:tailEnd/>
          </a:ln>
        </p:spPr>
      </p:pic>
      <p:sp>
        <p:nvSpPr>
          <p:cNvPr id="38915" name="Rectangle 6"/>
          <p:cNvSpPr>
            <a:spLocks noChangeArrowheads="1"/>
          </p:cNvSpPr>
          <p:nvPr/>
        </p:nvSpPr>
        <p:spPr bwMode="auto">
          <a:xfrm>
            <a:off x="209550" y="2916238"/>
            <a:ext cx="8653463" cy="3749675"/>
          </a:xfrm>
          <a:prstGeom prst="rect">
            <a:avLst/>
          </a:prstGeom>
          <a:noFill/>
          <a:ln w="9525">
            <a:noFill/>
            <a:miter lim="800000"/>
            <a:headEnd/>
            <a:tailEnd/>
          </a:ln>
        </p:spPr>
        <p:txBody>
          <a:bodyPr anchor="ctr">
            <a:spAutoFit/>
          </a:bodyPr>
          <a:lstStyle/>
          <a:p>
            <a:r>
              <a:rPr lang="en-US" sz="2000">
                <a:ea typeface="MS Mincho"/>
                <a:cs typeface="Times New Roman" pitchFamily="18" charset="0"/>
              </a:rPr>
              <a:t>Which of the following passages describes the graph?</a:t>
            </a:r>
          </a:p>
          <a:p>
            <a:pPr eaLnBrk="0" hangingPunct="0"/>
            <a:r>
              <a:rPr lang="en-US" sz="2000">
                <a:ea typeface="MS Mincho"/>
                <a:cs typeface="Times New Roman" pitchFamily="18" charset="0"/>
              </a:rPr>
              <a:t>A) membrane permeability to urea is only dependent on the amount of membrane cholesterol</a:t>
            </a:r>
          </a:p>
          <a:p>
            <a:pPr eaLnBrk="0" hangingPunct="0"/>
            <a:endParaRPr lang="en-US" sz="2000">
              <a:ea typeface="MS Mincho"/>
              <a:cs typeface="Times New Roman" pitchFamily="18" charset="0"/>
            </a:endParaRPr>
          </a:p>
          <a:p>
            <a:pPr eaLnBrk="0" hangingPunct="0"/>
            <a:r>
              <a:rPr lang="en-US" sz="2000">
                <a:ea typeface="MS Mincho"/>
                <a:cs typeface="Times New Roman" pitchFamily="18" charset="0"/>
              </a:rPr>
              <a:t>B) amount of membrane cholesterol is only dependent on membrane permeability to urea</a:t>
            </a:r>
          </a:p>
          <a:p>
            <a:pPr eaLnBrk="0" hangingPunct="0"/>
            <a:endParaRPr lang="en-US" sz="2000">
              <a:ea typeface="MS Mincho"/>
              <a:cs typeface="Times New Roman" pitchFamily="18" charset="0"/>
            </a:endParaRPr>
          </a:p>
          <a:p>
            <a:pPr eaLnBrk="0" hangingPunct="0"/>
            <a:r>
              <a:rPr lang="en-US" sz="2000">
                <a:ea typeface="MS Mincho"/>
                <a:cs typeface="Times New Roman" pitchFamily="18" charset="0"/>
              </a:rPr>
              <a:t>C) membrane permeability to urea is dependent on temperature and the amount of membrane cholesterol</a:t>
            </a:r>
          </a:p>
          <a:p>
            <a:pPr eaLnBrk="0" hangingPunct="0"/>
            <a:endParaRPr lang="en-US" sz="2000">
              <a:ea typeface="MS Mincho"/>
              <a:cs typeface="Times New Roman" pitchFamily="18" charset="0"/>
            </a:endParaRPr>
          </a:p>
          <a:p>
            <a:pPr eaLnBrk="0" hangingPunct="0"/>
            <a:r>
              <a:rPr lang="en-US" sz="2000">
                <a:ea typeface="MS Mincho"/>
                <a:cs typeface="Times New Roman" pitchFamily="18" charset="0"/>
              </a:rPr>
              <a:t>D) amount of membrane cholesterol and membrane permeability to urea are dependent on one another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4"/>
          <p:cNvSpPr>
            <a:spLocks noChangeArrowheads="1"/>
          </p:cNvSpPr>
          <p:nvPr/>
        </p:nvSpPr>
        <p:spPr bwMode="auto">
          <a:xfrm>
            <a:off x="322263" y="3484563"/>
            <a:ext cx="8497887" cy="2898775"/>
          </a:xfrm>
          <a:prstGeom prst="rect">
            <a:avLst/>
          </a:prstGeom>
          <a:noFill/>
          <a:ln w="9525">
            <a:noFill/>
            <a:miter lim="800000"/>
            <a:headEnd/>
            <a:tailEnd/>
          </a:ln>
        </p:spPr>
        <p:txBody>
          <a:bodyPr anchor="ctr">
            <a:spAutoFit/>
          </a:bodyPr>
          <a:lstStyle/>
          <a:p>
            <a:r>
              <a:rPr lang="en-US" sz="2000"/>
              <a:t>Which of the following best describes why you selected the answer that you did?</a:t>
            </a:r>
          </a:p>
          <a:p>
            <a:endParaRPr lang="en-US" sz="2000"/>
          </a:p>
          <a:p>
            <a:r>
              <a:rPr lang="en-US" sz="2000"/>
              <a:t>The graph shows . . . </a:t>
            </a:r>
          </a:p>
          <a:p>
            <a:pPr>
              <a:lnSpc>
                <a:spcPct val="130000"/>
              </a:lnSpc>
            </a:pPr>
            <a:r>
              <a:rPr lang="en-US" sz="2000"/>
              <a:t>A) two dependent variables and one independent variable</a:t>
            </a:r>
          </a:p>
          <a:p>
            <a:pPr>
              <a:lnSpc>
                <a:spcPct val="130000"/>
              </a:lnSpc>
            </a:pPr>
            <a:r>
              <a:rPr lang="en-US" sz="2000"/>
              <a:t>B) one dependent variable and two independent variables</a:t>
            </a:r>
          </a:p>
          <a:p>
            <a:pPr>
              <a:lnSpc>
                <a:spcPct val="130000"/>
              </a:lnSpc>
            </a:pPr>
            <a:r>
              <a:rPr lang="en-US" sz="2000"/>
              <a:t>C) one dependent variable and one independent variable</a:t>
            </a:r>
            <a:endParaRPr lang="en-US" altLang="ja-JP" sz="2000">
              <a:cs typeface="ＭＳ Ｐゴシック"/>
            </a:endParaRPr>
          </a:p>
          <a:p>
            <a:pPr>
              <a:lnSpc>
                <a:spcPct val="130000"/>
              </a:lnSpc>
            </a:pPr>
            <a:r>
              <a:rPr lang="en-US" altLang="ja-JP" sz="2000">
                <a:cs typeface="ＭＳ Ｐゴシック"/>
              </a:rPr>
              <a:t>D) two dependent variables and two independent variables </a:t>
            </a:r>
          </a:p>
        </p:txBody>
      </p:sp>
      <p:pic>
        <p:nvPicPr>
          <p:cNvPr id="39938" name="Picture 5"/>
          <p:cNvPicPr>
            <a:picLocks noChangeAspect="1" noChangeArrowheads="1"/>
          </p:cNvPicPr>
          <p:nvPr/>
        </p:nvPicPr>
        <p:blipFill>
          <a:blip r:embed="rId2"/>
          <a:srcRect/>
          <a:stretch>
            <a:fillRect/>
          </a:stretch>
        </p:blipFill>
        <p:spPr bwMode="auto">
          <a:xfrm>
            <a:off x="1376363" y="117475"/>
            <a:ext cx="6392862" cy="345757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5" descr="learner1.jpg                                                   0005F1F8Tundra Princess VII            C1EE1450:"/>
          <p:cNvPicPr>
            <a:picLocks noChangeAspect="1" noChangeArrowheads="1"/>
          </p:cNvPicPr>
          <p:nvPr/>
        </p:nvPicPr>
        <p:blipFill>
          <a:blip r:embed="rId3"/>
          <a:srcRect/>
          <a:stretch>
            <a:fillRect/>
          </a:stretch>
        </p:blipFill>
        <p:spPr bwMode="auto">
          <a:xfrm>
            <a:off x="2133600" y="609600"/>
            <a:ext cx="4724400" cy="5867400"/>
          </a:xfrm>
          <a:prstGeom prst="rect">
            <a:avLst/>
          </a:prstGeom>
          <a:noFill/>
          <a:ln w="9525">
            <a:noFill/>
            <a:miter lim="800000"/>
            <a:headEnd/>
            <a:tailEnd/>
          </a:ln>
        </p:spPr>
      </p:pic>
      <p:sp>
        <p:nvSpPr>
          <p:cNvPr id="15362" name="Text Box 6"/>
          <p:cNvSpPr txBox="1">
            <a:spLocks noChangeArrowheads="1"/>
          </p:cNvSpPr>
          <p:nvPr/>
        </p:nvSpPr>
        <p:spPr bwMode="auto">
          <a:xfrm>
            <a:off x="6934200" y="6324600"/>
            <a:ext cx="1368425" cy="307975"/>
          </a:xfrm>
          <a:prstGeom prst="rect">
            <a:avLst/>
          </a:prstGeom>
          <a:noFill/>
          <a:ln w="9525">
            <a:noFill/>
            <a:miter lim="800000"/>
            <a:headEnd/>
            <a:tailEnd/>
          </a:ln>
        </p:spPr>
        <p:txBody>
          <a:bodyPr wrap="none">
            <a:spAutoFit/>
          </a:bodyPr>
          <a:lstStyle/>
          <a:p>
            <a:pPr defTabSz="914400" eaLnBrk="0" hangingPunct="0"/>
            <a:r>
              <a:rPr lang="en-US" sz="1400">
                <a:latin typeface="Calibri" pitchFamily="34" charset="0"/>
                <a:ea typeface="ＭＳ Ｐゴシック"/>
                <a:cs typeface="ＭＳ Ｐゴシック"/>
              </a:rPr>
              <a:t>Smith et al 2005</a:t>
            </a:r>
            <a:endParaRPr lang="en-US" sz="2400">
              <a:latin typeface="Calibri" pitchFamily="34" charset="0"/>
              <a:ea typeface="ＭＳ Ｐゴシック"/>
              <a:cs typeface="ＭＳ Ｐゴシック"/>
            </a:endParaRPr>
          </a:p>
        </p:txBody>
      </p:sp>
      <p:sp>
        <p:nvSpPr>
          <p:cNvPr id="15363" name="Text Box 4"/>
          <p:cNvSpPr txBox="1">
            <a:spLocks noChangeArrowheads="1"/>
          </p:cNvSpPr>
          <p:nvPr/>
        </p:nvSpPr>
        <p:spPr bwMode="auto">
          <a:xfrm>
            <a:off x="395288" y="341313"/>
            <a:ext cx="2317750" cy="2282825"/>
          </a:xfrm>
          <a:prstGeom prst="rect">
            <a:avLst/>
          </a:prstGeom>
          <a:noFill/>
          <a:ln w="9525">
            <a:noFill/>
            <a:miter lim="800000"/>
            <a:headEnd/>
            <a:tailEnd/>
          </a:ln>
        </p:spPr>
        <p:txBody>
          <a:bodyPr>
            <a:spAutoFit/>
          </a:bodyPr>
          <a:lstStyle/>
          <a:p>
            <a:pPr defTabSz="914400"/>
            <a:r>
              <a:rPr lang="en-US" sz="2400" b="1"/>
              <a:t>PREVIOUS THINKING ABOUT TEACHING AND LEARNING</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 Box 4"/>
          <p:cNvSpPr txBox="1">
            <a:spLocks noChangeArrowheads="1"/>
          </p:cNvSpPr>
          <p:nvPr/>
        </p:nvSpPr>
        <p:spPr bwMode="auto">
          <a:xfrm>
            <a:off x="338138" y="381000"/>
            <a:ext cx="6361112" cy="396875"/>
          </a:xfrm>
          <a:prstGeom prst="rect">
            <a:avLst/>
          </a:prstGeom>
          <a:noFill/>
          <a:ln w="9525">
            <a:noFill/>
            <a:miter lim="800000"/>
            <a:headEnd/>
            <a:tailEnd/>
          </a:ln>
        </p:spPr>
        <p:txBody>
          <a:bodyPr wrap="none">
            <a:spAutoFit/>
          </a:bodyPr>
          <a:lstStyle/>
          <a:p>
            <a:pPr defTabSz="914400"/>
            <a:r>
              <a:rPr lang="en-US" sz="2000" b="1"/>
              <a:t>Q: Why do we care about student misconceptions?</a:t>
            </a:r>
            <a:endParaRPr lang="en-US" sz="2000" b="1">
              <a:solidFill>
                <a:srgbClr val="006600"/>
              </a:solidFill>
            </a:endParaRPr>
          </a:p>
        </p:txBody>
      </p:sp>
      <p:sp>
        <p:nvSpPr>
          <p:cNvPr id="40962" name="Text Box 5"/>
          <p:cNvSpPr txBox="1">
            <a:spLocks noChangeArrowheads="1"/>
          </p:cNvSpPr>
          <p:nvPr/>
        </p:nvSpPr>
        <p:spPr bwMode="auto">
          <a:xfrm>
            <a:off x="850900" y="982663"/>
            <a:ext cx="3146425" cy="396875"/>
          </a:xfrm>
          <a:prstGeom prst="rect">
            <a:avLst/>
          </a:prstGeom>
          <a:noFill/>
          <a:ln w="9525">
            <a:noFill/>
            <a:miter lim="800000"/>
            <a:headEnd/>
            <a:tailEnd/>
          </a:ln>
        </p:spPr>
        <p:txBody>
          <a:bodyPr wrap="none">
            <a:spAutoFit/>
          </a:bodyPr>
          <a:lstStyle/>
          <a:p>
            <a:r>
              <a:rPr lang="en-US" sz="2000" b="1">
                <a:solidFill>
                  <a:srgbClr val="006600"/>
                </a:solidFill>
              </a:rPr>
              <a:t>A1: They make us crazy!</a:t>
            </a:r>
            <a:endParaRPr lang="en-US" sz="2000" b="1"/>
          </a:p>
        </p:txBody>
      </p:sp>
      <p:sp>
        <p:nvSpPr>
          <p:cNvPr id="40963" name="Text Box 6"/>
          <p:cNvSpPr txBox="1">
            <a:spLocks noChangeArrowheads="1"/>
          </p:cNvSpPr>
          <p:nvPr/>
        </p:nvSpPr>
        <p:spPr bwMode="auto">
          <a:xfrm>
            <a:off x="850900" y="1617663"/>
            <a:ext cx="6373813" cy="701675"/>
          </a:xfrm>
          <a:prstGeom prst="rect">
            <a:avLst/>
          </a:prstGeom>
          <a:noFill/>
          <a:ln w="9525">
            <a:noFill/>
            <a:miter lim="800000"/>
            <a:headEnd/>
            <a:tailEnd/>
          </a:ln>
        </p:spPr>
        <p:txBody>
          <a:bodyPr wrap="none">
            <a:spAutoFit/>
          </a:bodyPr>
          <a:lstStyle/>
          <a:p>
            <a:r>
              <a:rPr lang="en-US" sz="2000" b="1">
                <a:solidFill>
                  <a:srgbClr val="006600"/>
                </a:solidFill>
              </a:rPr>
              <a:t>A2: We would like to engage in Scholarly Teaching </a:t>
            </a:r>
          </a:p>
          <a:p>
            <a:r>
              <a:rPr lang="en-US" sz="2000" b="1">
                <a:solidFill>
                  <a:srgbClr val="006600"/>
                </a:solidFill>
              </a:rPr>
              <a:t>       and/or Discipline-Based Education Research</a:t>
            </a:r>
          </a:p>
        </p:txBody>
      </p:sp>
      <p:sp>
        <p:nvSpPr>
          <p:cNvPr id="40967" name="Text Box 7"/>
          <p:cNvSpPr txBox="1">
            <a:spLocks noChangeArrowheads="1"/>
          </p:cNvSpPr>
          <p:nvPr/>
        </p:nvSpPr>
        <p:spPr bwMode="auto">
          <a:xfrm>
            <a:off x="325438" y="2781300"/>
            <a:ext cx="8458200" cy="2844800"/>
          </a:xfrm>
          <a:prstGeom prst="rect">
            <a:avLst/>
          </a:prstGeom>
          <a:noFill/>
          <a:ln w="9525">
            <a:solidFill>
              <a:schemeClr val="tx1"/>
            </a:solidFill>
            <a:miter lim="800000"/>
            <a:headEnd/>
            <a:tailEnd/>
          </a:ln>
        </p:spPr>
        <p:txBody>
          <a:bodyPr>
            <a:spAutoFit/>
          </a:bodyPr>
          <a:lstStyle/>
          <a:p>
            <a:pPr algn="ctr"/>
            <a:r>
              <a:rPr lang="en-US" sz="2000" b="1"/>
              <a:t>Concept Inventories</a:t>
            </a:r>
          </a:p>
          <a:p>
            <a:endParaRPr lang="en-US" sz="2000" b="1"/>
          </a:p>
          <a:p>
            <a:r>
              <a:rPr lang="en-US" sz="2000" b="1"/>
              <a:t>Two ways of thinking about this terminology:</a:t>
            </a:r>
          </a:p>
          <a:p>
            <a:endParaRPr lang="en-US" sz="2000" b="1"/>
          </a:p>
          <a:p>
            <a:r>
              <a:rPr lang="en-US" sz="2000" b="1"/>
              <a:t>1. An outline of the key concepts that a course or curriculum will cover.</a:t>
            </a:r>
          </a:p>
          <a:p>
            <a:endParaRPr lang="en-US" sz="2000" b="1"/>
          </a:p>
          <a:p>
            <a:r>
              <a:rPr lang="en-US" sz="2000" b="1"/>
              <a:t>2. A MCQ test based of a specific content area that uses common student misconceptions as distractors.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9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3" grpId="0"/>
      <p:bldP spid="4096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975" name="Group 111"/>
          <p:cNvGraphicFramePr>
            <a:graphicFrameLocks noGrp="1"/>
          </p:cNvGraphicFramePr>
          <p:nvPr/>
        </p:nvGraphicFramePr>
        <p:xfrm>
          <a:off x="352425" y="301625"/>
          <a:ext cx="8420100" cy="4664075"/>
        </p:xfrm>
        <a:graphic>
          <a:graphicData uri="http://schemas.openxmlformats.org/drawingml/2006/table">
            <a:tbl>
              <a:tblPr/>
              <a:tblGrid>
                <a:gridCol w="5748338"/>
                <a:gridCol w="2671762"/>
              </a:tblGrid>
              <a:tr h="244475">
                <a:tc grid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Concept Inventories in Biology</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3F3"/>
                    </a:solidFill>
                  </a:tcPr>
                </a:tc>
                <a:tc hMerge="1">
                  <a:txBody>
                    <a:bodyPr/>
                    <a:lstStyle/>
                    <a:p>
                      <a:endParaRPr lang="en-US"/>
                    </a:p>
                  </a:txBody>
                  <a:tcPr/>
                </a:tc>
              </a:tr>
              <a:tr h="244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ea typeface="Times New Roman" pitchFamily="18" charset="0"/>
                          <a:cs typeface="Arial" charset="0"/>
                        </a:rPr>
                        <a:t>Genetics Concept Assessment (GCA)</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ea typeface="Times New Roman" pitchFamily="18" charset="0"/>
                          <a:cs typeface="Arial" charset="0"/>
                        </a:rPr>
                        <a:t>Smith, et al. 2008.</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ea typeface="Times New Roman" pitchFamily="18" charset="0"/>
                          <a:cs typeface="Arial" charset="0"/>
                        </a:rPr>
                        <a:t>Genetics Literacy Assessment Instrument 2 (GLAI-2)</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Arial" charset="0"/>
                          <a:ea typeface="Times New Roman" pitchFamily="18" charset="0"/>
                          <a:cs typeface="Arial" charset="0"/>
                        </a:rPr>
                        <a:t>Bowling et al., 2008a; 2008b</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ea typeface="Times New Roman" pitchFamily="18" charset="0"/>
                          <a:cs typeface="Arial" charset="0"/>
                        </a:rPr>
                        <a:t>Genetics Concept Inventory</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ea typeface="Times New Roman" pitchFamily="18" charset="0"/>
                          <a:cs typeface="Arial" charset="0"/>
                        </a:rPr>
                        <a:t>Elrod, 2007</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ea typeface="Times New Roman" pitchFamily="18" charset="0"/>
                          <a:cs typeface="Arial" charset="0"/>
                        </a:rPr>
                        <a:t>Conceptual Inventory of Natural Selection (CINS)</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ea typeface="Times New Roman" pitchFamily="18" charset="0"/>
                          <a:cs typeface="Arial" charset="0"/>
                        </a:rPr>
                        <a:t>Anderson, 2003</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p>
                      <a:pPr marL="0" marR="0" lvl="0" indent="0" algn="l" defTabSz="4572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ea typeface="Times New Roman" pitchFamily="18" charset="0"/>
                          <a:cs typeface="Arial" charset="0"/>
                        </a:rPr>
                        <a:t>Anderson et al., 2002</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Biology literacy (http://bioliteracy.net/)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Klymkowsky and Garvin-Doxas,  2008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Diagnostic Question Clusters: Biology</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Wilson et al., 2006</a:t>
                      </a:r>
                    </a:p>
                    <a:p>
                      <a:pPr marL="0" marR="0" lvl="0" indent="0" algn="l" defTabSz="4572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D’Avanzo, 2008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ea typeface="Times New Roman" pitchFamily="18" charset="0"/>
                          <a:cs typeface="Arial" charset="0"/>
                        </a:rPr>
                        <a:t>Host-Pathogen Interactions (</a:t>
                      </a:r>
                      <a:r>
                        <a:rPr kumimoji="0" lang="en-US" sz="1800" b="0" i="1" u="none" strike="noStrike" cap="none" normalizeH="0" baseline="0" smtClean="0">
                          <a:ln>
                            <a:noFill/>
                          </a:ln>
                          <a:solidFill>
                            <a:srgbClr val="000000"/>
                          </a:solidFill>
                          <a:effectLst/>
                          <a:latin typeface="Arial" charset="0"/>
                          <a:ea typeface="Times New Roman" pitchFamily="18" charset="0"/>
                          <a:cs typeface="Arial" charset="0"/>
                        </a:rPr>
                        <a:t>HPI</a:t>
                      </a:r>
                      <a:r>
                        <a:rPr kumimoji="0" lang="en-US" sz="1800" b="0" i="0" u="none" strike="noStrike" cap="none" normalizeH="0" baseline="0" smtClean="0">
                          <a:ln>
                            <a:noFill/>
                          </a:ln>
                          <a:solidFill>
                            <a:srgbClr val="000000"/>
                          </a:solidFill>
                          <a:effectLst/>
                          <a:latin typeface="Arial" charset="0"/>
                          <a:ea typeface="Times New Roman" pitchFamily="18" charset="0"/>
                          <a:cs typeface="Arial" charset="0"/>
                        </a:rPr>
                        <a: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ea typeface="Times New Roman" pitchFamily="18" charset="0"/>
                          <a:cs typeface="Arial" charset="0"/>
                        </a:rPr>
                        <a:t>Marbach-Ad et al., 2009</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457200" rtl="0" eaLnBrk="1" fontAlgn="base" latinLnBrk="0" hangingPunct="1">
                        <a:lnSpc>
                          <a:spcPct val="100000"/>
                        </a:lnSpc>
                        <a:spcBef>
                          <a:spcPct val="0"/>
                        </a:spcBef>
                        <a:spcAft>
                          <a:spcPct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kumimoji="0" lang="en-US" sz="1800" b="0" i="0" u="none" strike="noStrike" cap="none" normalizeH="0" baseline="0" smtClean="0">
                          <a:ln>
                            <a:noFill/>
                          </a:ln>
                          <a:solidFill>
                            <a:srgbClr val="000000"/>
                          </a:solidFill>
                          <a:effectLst/>
                          <a:latin typeface="Arial" charset="0"/>
                          <a:ea typeface="Times New Roman" pitchFamily="18" charset="0"/>
                          <a:cs typeface="Arial" charset="0"/>
                        </a:rPr>
                        <a:t>Introductory Molecular and Cell Biology Assessment (IMCA)</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Shi et al., 2010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2016" name="Text Box 112"/>
          <p:cNvSpPr txBox="1">
            <a:spLocks noChangeArrowheads="1"/>
          </p:cNvSpPr>
          <p:nvPr/>
        </p:nvSpPr>
        <p:spPr bwMode="auto">
          <a:xfrm>
            <a:off x="431800" y="5132388"/>
            <a:ext cx="8281988" cy="1187450"/>
          </a:xfrm>
          <a:prstGeom prst="rect">
            <a:avLst/>
          </a:prstGeom>
          <a:noFill/>
          <a:ln w="9525">
            <a:noFill/>
            <a:miter lim="800000"/>
            <a:headEnd/>
            <a:tailEnd/>
          </a:ln>
        </p:spPr>
        <p:txBody>
          <a:bodyPr>
            <a:spAutoFit/>
          </a:bodyPr>
          <a:lstStyle/>
          <a:p>
            <a:pPr algn="ctr"/>
            <a:r>
              <a:rPr lang="en-US" sz="2400" b="1">
                <a:solidFill>
                  <a:srgbClr val="006600"/>
                </a:solidFill>
              </a:rPr>
              <a:t>You too can create a concept inventory. </a:t>
            </a:r>
          </a:p>
          <a:p>
            <a:pPr algn="ctr"/>
            <a:r>
              <a:rPr lang="en-US" sz="2400" b="1">
                <a:solidFill>
                  <a:srgbClr val="006600"/>
                </a:solidFill>
              </a:rPr>
              <a:t>If you do, I hope you would publish it!</a:t>
            </a:r>
          </a:p>
          <a:p>
            <a:pPr algn="ctr"/>
            <a:r>
              <a:rPr lang="en-US" sz="2400" b="1">
                <a:solidFill>
                  <a:srgbClr val="006600"/>
                </a:solidFill>
              </a:rPr>
              <a:t>It would require that the inventory is </a:t>
            </a:r>
            <a:r>
              <a:rPr lang="en-US" sz="2400" b="1" u="sng">
                <a:solidFill>
                  <a:srgbClr val="006600"/>
                </a:solidFill>
              </a:rPr>
              <a:t>valid and reliable</a:t>
            </a:r>
            <a:r>
              <a:rPr lang="en-US" sz="2400" b="1">
                <a:solidFill>
                  <a:srgbClr val="006600"/>
                </a:solidFill>
              </a:rPr>
              <a: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4"/>
          <p:cNvSpPr>
            <a:spLocks noChangeArrowheads="1"/>
          </p:cNvSpPr>
          <p:nvPr/>
        </p:nvSpPr>
        <p:spPr bwMode="auto">
          <a:xfrm>
            <a:off x="436563" y="214313"/>
            <a:ext cx="8269287" cy="4660900"/>
          </a:xfrm>
          <a:prstGeom prst="rect">
            <a:avLst/>
          </a:prstGeom>
          <a:noFill/>
          <a:ln w="9525">
            <a:noFill/>
            <a:miter lim="800000"/>
            <a:headEnd/>
            <a:tailEnd/>
          </a:ln>
        </p:spPr>
        <p:txBody>
          <a:bodyPr anchor="ctr">
            <a:spAutoFit/>
          </a:bodyPr>
          <a:lstStyle/>
          <a:p>
            <a:pPr algn="ctr"/>
            <a:r>
              <a:rPr lang="en-US" sz="2400" b="1"/>
              <a:t>VALIDITY</a:t>
            </a:r>
          </a:p>
          <a:p>
            <a:endParaRPr lang="en-US" sz="2400" b="1"/>
          </a:p>
          <a:p>
            <a:r>
              <a:rPr lang="en-US" sz="2400" b="1"/>
              <a:t>Validity: </a:t>
            </a:r>
            <a:r>
              <a:rPr lang="en-US" sz="2400"/>
              <a:t>Addresses whether the test measures what is suppose to measure.</a:t>
            </a:r>
          </a:p>
          <a:p>
            <a:endParaRPr lang="en-US" sz="2400" b="1"/>
          </a:p>
          <a:p>
            <a:r>
              <a:rPr lang="en-US" sz="2000" b="1">
                <a:solidFill>
                  <a:srgbClr val="006600"/>
                </a:solidFill>
              </a:rPr>
              <a:t>Content Validity:</a:t>
            </a:r>
            <a:r>
              <a:rPr lang="en-US" sz="2000">
                <a:solidFill>
                  <a:srgbClr val="006600"/>
                </a:solidFill>
              </a:rPr>
              <a:t> The </a:t>
            </a:r>
            <a:r>
              <a:rPr lang="en-US" sz="2000" b="1" u="sng">
                <a:solidFill>
                  <a:srgbClr val="006600"/>
                </a:solidFill>
              </a:rPr>
              <a:t>test</a:t>
            </a:r>
            <a:r>
              <a:rPr lang="en-US" sz="2000">
                <a:solidFill>
                  <a:srgbClr val="006600"/>
                </a:solidFill>
              </a:rPr>
              <a:t> presents the key concepts and misconceptions for a given domain as affirmed by experts.</a:t>
            </a:r>
          </a:p>
          <a:p>
            <a:r>
              <a:rPr lang="en-US" sz="2000">
                <a:solidFill>
                  <a:srgbClr val="006600"/>
                </a:solidFill>
              </a:rPr>
              <a:t>	</a:t>
            </a:r>
          </a:p>
          <a:p>
            <a:r>
              <a:rPr lang="en-US" sz="2000" b="1">
                <a:solidFill>
                  <a:srgbClr val="006600"/>
                </a:solidFill>
              </a:rPr>
              <a:t>Construct Validity:</a:t>
            </a:r>
            <a:r>
              <a:rPr lang="en-US" sz="2000">
                <a:solidFill>
                  <a:srgbClr val="006600"/>
                </a:solidFill>
              </a:rPr>
              <a:t> The </a:t>
            </a:r>
            <a:r>
              <a:rPr lang="en-US" sz="2000" b="1" u="sng">
                <a:solidFill>
                  <a:srgbClr val="006600"/>
                </a:solidFill>
              </a:rPr>
              <a:t>item</a:t>
            </a:r>
            <a:r>
              <a:rPr lang="en-US" sz="2000">
                <a:solidFill>
                  <a:srgbClr val="006600"/>
                </a:solidFill>
              </a:rPr>
              <a:t> measures what it is intended to measure. It requires affirmation by experts. </a:t>
            </a:r>
          </a:p>
          <a:p>
            <a:r>
              <a:rPr lang="en-US" sz="2000">
                <a:solidFill>
                  <a:srgbClr val="006600"/>
                </a:solidFill>
              </a:rPr>
              <a:t>	</a:t>
            </a:r>
          </a:p>
          <a:p>
            <a:r>
              <a:rPr lang="en-US" sz="2000" b="1">
                <a:solidFill>
                  <a:srgbClr val="006600"/>
                </a:solidFill>
              </a:rPr>
              <a:t>Face Validity: </a:t>
            </a:r>
            <a:r>
              <a:rPr lang="en-US" sz="2000">
                <a:solidFill>
                  <a:srgbClr val="006600"/>
                </a:solidFill>
              </a:rPr>
              <a:t>The test has the appearance of measuring what it intends to measure, thereby motivating students to persevere in doing their best.</a:t>
            </a:r>
            <a:endParaRPr lang="en-US" sz="2000" b="1">
              <a:solidFill>
                <a:srgbClr val="0066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4"/>
          <p:cNvSpPr>
            <a:spLocks noChangeArrowheads="1"/>
          </p:cNvSpPr>
          <p:nvPr/>
        </p:nvSpPr>
        <p:spPr bwMode="auto">
          <a:xfrm>
            <a:off x="0" y="177800"/>
            <a:ext cx="9144000" cy="6121400"/>
          </a:xfrm>
          <a:prstGeom prst="rect">
            <a:avLst/>
          </a:prstGeom>
          <a:noFill/>
          <a:ln w="9525">
            <a:noFill/>
            <a:miter lim="800000"/>
            <a:headEnd/>
            <a:tailEnd/>
          </a:ln>
        </p:spPr>
        <p:txBody>
          <a:bodyPr anchor="ctr">
            <a:spAutoFit/>
          </a:bodyPr>
          <a:lstStyle/>
          <a:p>
            <a:pPr algn="ctr"/>
            <a:r>
              <a:rPr lang="en-US" sz="2400" b="1"/>
              <a:t>RELIABILITY</a:t>
            </a:r>
          </a:p>
          <a:p>
            <a:endParaRPr lang="en-US" sz="2400" b="1"/>
          </a:p>
          <a:p>
            <a:r>
              <a:rPr lang="en-US" sz="2400" b="1"/>
              <a:t>Reliability: </a:t>
            </a:r>
            <a:r>
              <a:rPr lang="en-US" sz="2400"/>
              <a:t>Addresses the consistency of a set of measures; it is based on whether the test results are repeatable and not based on random error.</a:t>
            </a:r>
          </a:p>
          <a:p>
            <a:r>
              <a:rPr lang="en-US" sz="2000" b="1"/>
              <a:t>	</a:t>
            </a:r>
            <a:endParaRPr lang="en-US" sz="2000"/>
          </a:p>
          <a:p>
            <a:r>
              <a:rPr lang="en-US" sz="2400" b="1"/>
              <a:t>Inter- and Intra-Rater Reliability:</a:t>
            </a:r>
            <a:r>
              <a:rPr lang="en-US" sz="2400"/>
              <a:t> The consistency of scoring free-response items by different instructors or the same instructor, respectively. (GREAT FOR RUBRIC DEVELOPMENT!)</a:t>
            </a:r>
          </a:p>
          <a:p>
            <a:endParaRPr lang="en-US" sz="2400"/>
          </a:p>
          <a:p>
            <a:r>
              <a:rPr lang="en-US" sz="2000" b="1">
                <a:solidFill>
                  <a:srgbClr val="006600"/>
                </a:solidFill>
              </a:rPr>
              <a:t>Internal Consistency: </a:t>
            </a:r>
            <a:r>
              <a:rPr lang="en-US" sz="2000">
                <a:solidFill>
                  <a:srgbClr val="006600"/>
                </a:solidFill>
              </a:rPr>
              <a:t>It measures whether pair-wise items on the same test, measure the same latent variable. </a:t>
            </a:r>
          </a:p>
          <a:p>
            <a:endParaRPr lang="en-US" sz="2000">
              <a:solidFill>
                <a:srgbClr val="006600"/>
              </a:solidFill>
            </a:endParaRPr>
          </a:p>
          <a:p>
            <a:r>
              <a:rPr lang="en-US" sz="2000" b="1">
                <a:solidFill>
                  <a:srgbClr val="006600"/>
                </a:solidFill>
              </a:rPr>
              <a:t>Test-Re-Test Reliability: </a:t>
            </a:r>
            <a:r>
              <a:rPr lang="en-US" sz="2000">
                <a:solidFill>
                  <a:srgbClr val="006600"/>
                </a:solidFill>
              </a:rPr>
              <a:t>Each student should give relatively the same result when they take the test at two different times.</a:t>
            </a:r>
          </a:p>
          <a:p>
            <a:r>
              <a:rPr lang="en-US" sz="2000" b="1">
                <a:solidFill>
                  <a:srgbClr val="006600"/>
                </a:solidFill>
              </a:rPr>
              <a:t>	</a:t>
            </a:r>
            <a:endParaRPr lang="en-US" sz="2000">
              <a:solidFill>
                <a:srgbClr val="006600"/>
              </a:solidFill>
            </a:endParaRPr>
          </a:p>
          <a:p>
            <a:r>
              <a:rPr lang="en-US" sz="2000" b="1">
                <a:solidFill>
                  <a:srgbClr val="006600"/>
                </a:solidFill>
              </a:rPr>
              <a:t>Alternate Form Reliability: </a:t>
            </a:r>
            <a:r>
              <a:rPr lang="en-US" sz="2000">
                <a:solidFill>
                  <a:srgbClr val="006600"/>
                </a:solidFill>
              </a:rPr>
              <a:t>Each student should give relatively the same result when they take alternate forms of the same test at two different times.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descr="Papyrus"/>
          <p:cNvSpPr txBox="1">
            <a:spLocks/>
          </p:cNvSpPr>
          <p:nvPr/>
        </p:nvSpPr>
        <p:spPr bwMode="auto">
          <a:xfrm>
            <a:off x="0" y="-12700"/>
            <a:ext cx="9144000" cy="1654175"/>
          </a:xfrm>
          <a:prstGeom prst="rect">
            <a:avLst/>
          </a:prstGeom>
          <a:blipFill dpi="0" rotWithShape="1">
            <a:blip r:embed="rId2"/>
            <a:srcRect/>
            <a:tile tx="0" ty="0" sx="100000" sy="100000" flip="none" algn="tl"/>
          </a:blipFill>
          <a:ln w="9525" algn="ctr">
            <a:noFill/>
            <a:miter lim="800000"/>
            <a:headEnd/>
            <a:tailEnd/>
          </a:ln>
          <a:effectLst>
            <a:outerShdw dist="20000" dir="5400000" rotWithShape="0">
              <a:srgbClr val="000000">
                <a:alpha val="37999"/>
              </a:srgbClr>
            </a:outerShdw>
          </a:effectLst>
        </p:spPr>
        <p:txBody>
          <a:bodyPr anchor="ctr"/>
          <a:lstStyle/>
          <a:p>
            <a:pPr algn="ctr"/>
            <a:r>
              <a:rPr lang="en-US" sz="3600" b="1">
                <a:solidFill>
                  <a:srgbClr val="000000"/>
                </a:solidFill>
                <a:latin typeface="Calibri" pitchFamily="34" charset="0"/>
                <a:cs typeface="Arial" charset="0"/>
              </a:rPr>
              <a:t>What are we doing for the rest of the day?</a:t>
            </a:r>
          </a:p>
        </p:txBody>
      </p:sp>
      <p:pic>
        <p:nvPicPr>
          <p:cNvPr id="48132" name="Picture 4"/>
          <p:cNvPicPr>
            <a:picLocks noChangeAspect="1" noChangeArrowheads="1"/>
          </p:cNvPicPr>
          <p:nvPr/>
        </p:nvPicPr>
        <p:blipFill>
          <a:blip r:embed="rId3"/>
          <a:srcRect/>
          <a:stretch>
            <a:fillRect/>
          </a:stretch>
        </p:blipFill>
        <p:spPr bwMode="auto">
          <a:xfrm>
            <a:off x="1166813" y="2000250"/>
            <a:ext cx="6810375" cy="45402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5"/>
          <p:cNvSpPr>
            <a:spLocks noChangeArrowheads="1"/>
          </p:cNvSpPr>
          <p:nvPr/>
        </p:nvSpPr>
        <p:spPr bwMode="auto">
          <a:xfrm>
            <a:off x="384175" y="234950"/>
            <a:ext cx="8374063" cy="5797550"/>
          </a:xfrm>
          <a:prstGeom prst="rect">
            <a:avLst/>
          </a:prstGeom>
          <a:noFill/>
          <a:ln w="38100">
            <a:solidFill>
              <a:schemeClr val="tx1"/>
            </a:solidFill>
            <a:miter lim="800000"/>
            <a:headEnd/>
            <a:tailEnd/>
          </a:ln>
        </p:spPr>
        <p:txBody>
          <a:bodyPr>
            <a:spAutoFit/>
          </a:bodyPr>
          <a:lstStyle/>
          <a:p>
            <a:pPr algn="ctr" defTabSz="914400"/>
            <a:r>
              <a:rPr lang="en-US" sz="2400" b="1"/>
              <a:t>Applying the concepts you learned this morning </a:t>
            </a:r>
          </a:p>
          <a:p>
            <a:pPr algn="ctr" defTabSz="914400"/>
            <a:r>
              <a:rPr lang="en-US" sz="2400" b="1"/>
              <a:t>for creating teaching materials.</a:t>
            </a:r>
          </a:p>
          <a:p>
            <a:pPr algn="ctr" defTabSz="914400"/>
            <a:endParaRPr lang="en-US" sz="2400" b="1"/>
          </a:p>
          <a:p>
            <a:pPr defTabSz="914400"/>
            <a:r>
              <a:rPr lang="en-US" sz="2000" b="1"/>
              <a:t>Work in groups to do the following in this order:</a:t>
            </a:r>
          </a:p>
          <a:p>
            <a:pPr defTabSz="914400"/>
            <a:endParaRPr lang="en-US" sz="2000" b="1"/>
          </a:p>
          <a:p>
            <a:pPr defTabSz="914400"/>
            <a:r>
              <a:rPr lang="en-US" sz="2000" b="1"/>
              <a:t>1.  Create a few learning outcomes using Bloom’s Taxonomy</a:t>
            </a:r>
          </a:p>
          <a:p>
            <a:pPr defTabSz="914400"/>
            <a:r>
              <a:rPr lang="en-US" sz="2000" b="1"/>
              <a:t>	</a:t>
            </a:r>
            <a:r>
              <a:rPr lang="en-US" sz="2000" b="1">
                <a:solidFill>
                  <a:srgbClr val="006600"/>
                </a:solidFill>
              </a:rPr>
              <a:t>Target misconceptions?</a:t>
            </a:r>
            <a:r>
              <a:rPr lang="en-US" sz="2000" b="1"/>
              <a:t>   </a:t>
            </a:r>
            <a:r>
              <a:rPr lang="en-US" sz="2000" b="1">
                <a:solidFill>
                  <a:srgbClr val="006600"/>
                </a:solidFill>
              </a:rPr>
              <a:t>HOCS?</a:t>
            </a:r>
          </a:p>
          <a:p>
            <a:pPr defTabSz="914400"/>
            <a:endParaRPr lang="en-US" sz="2000" b="1"/>
          </a:p>
          <a:p>
            <a:pPr defTabSz="914400"/>
            <a:r>
              <a:rPr lang="en-US" sz="2000" b="1"/>
              <a:t>2. Write 2 summative assessments that test the learning outcomes</a:t>
            </a:r>
          </a:p>
          <a:p>
            <a:pPr defTabSz="914400"/>
            <a:r>
              <a:rPr lang="en-US" sz="2000" b="1"/>
              <a:t>	</a:t>
            </a:r>
            <a:r>
              <a:rPr lang="en-US" sz="2000" b="1">
                <a:solidFill>
                  <a:srgbClr val="006600"/>
                </a:solidFill>
              </a:rPr>
              <a:t>HOCS? MCQS?</a:t>
            </a:r>
          </a:p>
          <a:p>
            <a:pPr defTabSz="914400"/>
            <a:endParaRPr lang="en-US" sz="2000" b="1">
              <a:solidFill>
                <a:srgbClr val="006600"/>
              </a:solidFill>
            </a:endParaRPr>
          </a:p>
          <a:p>
            <a:pPr defTabSz="914400"/>
            <a:r>
              <a:rPr lang="en-US" sz="2000" b="1"/>
              <a:t>3. Design 1 formative assessment that gives students practice at working with the material at the same cognitive level at which you are testing them</a:t>
            </a:r>
          </a:p>
          <a:p>
            <a:pPr defTabSz="914400"/>
            <a:r>
              <a:rPr lang="en-US" sz="2000" b="1"/>
              <a:t>	</a:t>
            </a:r>
            <a:r>
              <a:rPr lang="en-US" sz="2000" b="1">
                <a:solidFill>
                  <a:srgbClr val="006600"/>
                </a:solidFill>
              </a:rPr>
              <a:t>Help students address their misconceptions, build a 	framework and develop metacognition.</a:t>
            </a:r>
          </a:p>
          <a:p>
            <a:pPr defTabSz="914400"/>
            <a:endParaRPr lang="en-US" sz="2000" b="1">
              <a:solidFill>
                <a:srgbClr val="006600"/>
              </a:solidFill>
            </a:endParaRPr>
          </a:p>
          <a:p>
            <a:pPr algn="ctr" defTabSz="914400"/>
            <a:r>
              <a:rPr lang="en-US" sz="2000" b="1"/>
              <a:t>POST THESE TO THE WIKI PAGE!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2"/>
          <p:cNvSpPr txBox="1">
            <a:spLocks noChangeArrowheads="1"/>
          </p:cNvSpPr>
          <p:nvPr/>
        </p:nvSpPr>
        <p:spPr bwMode="auto">
          <a:xfrm>
            <a:off x="2346325" y="2838450"/>
            <a:ext cx="184150" cy="487363"/>
          </a:xfrm>
          <a:prstGeom prst="rect">
            <a:avLst/>
          </a:prstGeom>
          <a:noFill/>
          <a:ln w="9525">
            <a:noFill/>
            <a:miter lim="800000"/>
            <a:headEnd/>
            <a:tailEnd/>
          </a:ln>
        </p:spPr>
        <p:txBody>
          <a:bodyPr wrap="none">
            <a:spAutoFit/>
          </a:bodyPr>
          <a:lstStyle/>
          <a:p>
            <a:pPr defTabSz="914400" eaLnBrk="0" hangingPunct="0"/>
            <a:endParaRPr lang="en-US" sz="2400">
              <a:latin typeface="Futura"/>
              <a:ea typeface="ＭＳ Ｐゴシック"/>
              <a:cs typeface="ＭＳ Ｐゴシック"/>
            </a:endParaRPr>
          </a:p>
        </p:txBody>
      </p:sp>
      <p:pic>
        <p:nvPicPr>
          <p:cNvPr id="17410" name="Picture 3" descr="learner2.jpg                                                   0005F1F8Tundra Princess VII            C1EE1450:"/>
          <p:cNvPicPr>
            <a:picLocks noChangeAspect="1" noChangeArrowheads="1"/>
          </p:cNvPicPr>
          <p:nvPr/>
        </p:nvPicPr>
        <p:blipFill>
          <a:blip r:embed="rId3"/>
          <a:srcRect/>
          <a:stretch>
            <a:fillRect/>
          </a:stretch>
        </p:blipFill>
        <p:spPr bwMode="auto">
          <a:xfrm>
            <a:off x="2254250" y="106363"/>
            <a:ext cx="4633913" cy="6645275"/>
          </a:xfrm>
          <a:prstGeom prst="rect">
            <a:avLst/>
          </a:prstGeom>
          <a:noFill/>
          <a:ln w="9525">
            <a:noFill/>
            <a:miter lim="800000"/>
            <a:headEnd/>
            <a:tailEnd/>
          </a:ln>
        </p:spPr>
      </p:pic>
      <p:sp>
        <p:nvSpPr>
          <p:cNvPr id="17411" name="Text Box 4"/>
          <p:cNvSpPr txBox="1">
            <a:spLocks noChangeArrowheads="1"/>
          </p:cNvSpPr>
          <p:nvPr/>
        </p:nvSpPr>
        <p:spPr bwMode="auto">
          <a:xfrm>
            <a:off x="395288" y="341313"/>
            <a:ext cx="2317750" cy="457200"/>
          </a:xfrm>
          <a:prstGeom prst="rect">
            <a:avLst/>
          </a:prstGeom>
          <a:noFill/>
          <a:ln w="9525">
            <a:noFill/>
            <a:miter lim="800000"/>
            <a:headEnd/>
            <a:tailEnd/>
          </a:ln>
        </p:spPr>
        <p:txBody>
          <a:bodyPr>
            <a:spAutoFit/>
          </a:bodyPr>
          <a:lstStyle/>
          <a:p>
            <a:r>
              <a:rPr lang="en-US" sz="2400" b="1"/>
              <a:t>OUTCOME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2346325" y="2838450"/>
            <a:ext cx="184150" cy="487363"/>
          </a:xfrm>
          <a:prstGeom prst="rect">
            <a:avLst/>
          </a:prstGeom>
          <a:noFill/>
          <a:ln w="9525">
            <a:noFill/>
            <a:miter lim="800000"/>
            <a:headEnd/>
            <a:tailEnd/>
          </a:ln>
        </p:spPr>
        <p:txBody>
          <a:bodyPr wrap="none">
            <a:spAutoFit/>
          </a:bodyPr>
          <a:lstStyle/>
          <a:p>
            <a:pPr defTabSz="914400" eaLnBrk="0" hangingPunct="0"/>
            <a:endParaRPr lang="en-US" sz="2400">
              <a:latin typeface="Futura"/>
              <a:ea typeface="ＭＳ Ｐゴシック"/>
              <a:cs typeface="ＭＳ Ｐゴシック"/>
            </a:endParaRPr>
          </a:p>
        </p:txBody>
      </p:sp>
      <p:pic>
        <p:nvPicPr>
          <p:cNvPr id="46083" name="Picture 3" descr="learner2.jpg                                                   0005F1F8Tundra Princess VII            C1EE1450:"/>
          <p:cNvPicPr>
            <a:picLocks noChangeAspect="1" noChangeArrowheads="1"/>
          </p:cNvPicPr>
          <p:nvPr/>
        </p:nvPicPr>
        <p:blipFill>
          <a:blip r:embed="rId3"/>
          <a:srcRect/>
          <a:stretch>
            <a:fillRect/>
          </a:stretch>
        </p:blipFill>
        <p:spPr bwMode="auto">
          <a:xfrm>
            <a:off x="2254250" y="106363"/>
            <a:ext cx="4633913" cy="6645275"/>
          </a:xfrm>
          <a:prstGeom prst="rect">
            <a:avLst/>
          </a:prstGeom>
          <a:noFill/>
          <a:ln w="9525">
            <a:noFill/>
            <a:miter lim="800000"/>
            <a:headEnd/>
            <a:tailEnd/>
          </a:ln>
        </p:spPr>
      </p:pic>
      <p:sp>
        <p:nvSpPr>
          <p:cNvPr id="46084" name="Text Box 4"/>
          <p:cNvSpPr txBox="1">
            <a:spLocks noChangeArrowheads="1"/>
          </p:cNvSpPr>
          <p:nvPr/>
        </p:nvSpPr>
        <p:spPr bwMode="auto">
          <a:xfrm>
            <a:off x="395288" y="341313"/>
            <a:ext cx="2317750" cy="457200"/>
          </a:xfrm>
          <a:prstGeom prst="rect">
            <a:avLst/>
          </a:prstGeom>
          <a:noFill/>
          <a:ln w="9525">
            <a:noFill/>
            <a:miter lim="800000"/>
            <a:headEnd/>
            <a:tailEnd/>
          </a:ln>
        </p:spPr>
        <p:txBody>
          <a:bodyPr>
            <a:spAutoFit/>
          </a:bodyPr>
          <a:lstStyle/>
          <a:p>
            <a:r>
              <a:rPr lang="en-US" sz="2400" b="1"/>
              <a:t>OUTCOME</a:t>
            </a:r>
          </a:p>
        </p:txBody>
      </p:sp>
      <p:sp>
        <p:nvSpPr>
          <p:cNvPr id="46086" name="AutoShape 6"/>
          <p:cNvSpPr>
            <a:spLocks noChangeArrowheads="1"/>
          </p:cNvSpPr>
          <p:nvPr/>
        </p:nvSpPr>
        <p:spPr bwMode="auto">
          <a:xfrm>
            <a:off x="1878013" y="735013"/>
            <a:ext cx="5387975" cy="5387975"/>
          </a:xfrm>
          <a:custGeom>
            <a:avLst/>
            <a:gdLst>
              <a:gd name="G0" fmla="+- 815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8142" y="17566"/>
                </a:moveTo>
                <a:cubicBezTo>
                  <a:pt x="19841" y="15722"/>
                  <a:pt x="20785" y="13307"/>
                  <a:pt x="20785" y="10800"/>
                </a:cubicBezTo>
                <a:cubicBezTo>
                  <a:pt x="20785" y="5285"/>
                  <a:pt x="16314" y="815"/>
                  <a:pt x="10800" y="815"/>
                </a:cubicBezTo>
                <a:cubicBezTo>
                  <a:pt x="8292" y="814"/>
                  <a:pt x="5877" y="1758"/>
                  <a:pt x="4033" y="3457"/>
                </a:cubicBezTo>
                <a:close/>
                <a:moveTo>
                  <a:pt x="3457" y="4033"/>
                </a:moveTo>
                <a:cubicBezTo>
                  <a:pt x="1758" y="5877"/>
                  <a:pt x="815" y="8292"/>
                  <a:pt x="815" y="10799"/>
                </a:cubicBezTo>
                <a:cubicBezTo>
                  <a:pt x="815" y="16314"/>
                  <a:pt x="5285" y="20785"/>
                  <a:pt x="10800" y="20785"/>
                </a:cubicBezTo>
                <a:cubicBezTo>
                  <a:pt x="13307" y="20785"/>
                  <a:pt x="15722" y="19841"/>
                  <a:pt x="17566" y="18142"/>
                </a:cubicBezTo>
                <a:close/>
              </a:path>
            </a:pathLst>
          </a:custGeom>
          <a:solidFill>
            <a:srgbClr val="FF0000"/>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5" descr="Papyrus"/>
          <p:cNvSpPr txBox="1">
            <a:spLocks noChangeArrowheads="1"/>
          </p:cNvSpPr>
          <p:nvPr/>
        </p:nvSpPr>
        <p:spPr bwMode="auto">
          <a:xfrm>
            <a:off x="198438" y="134938"/>
            <a:ext cx="8748712" cy="466725"/>
          </a:xfrm>
          <a:prstGeom prst="rect">
            <a:avLst/>
          </a:prstGeom>
          <a:blipFill dpi="0" rotWithShape="1">
            <a:blip r:embed="rId2"/>
            <a:srcRect/>
            <a:tile tx="0" ty="0" sx="100000" sy="100000" flip="none" algn="tl"/>
          </a:blipFill>
          <a:ln w="9525">
            <a:solidFill>
              <a:schemeClr val="tx1"/>
            </a:solidFill>
            <a:miter lim="800000"/>
            <a:headEnd/>
            <a:tailEnd/>
          </a:ln>
        </p:spPr>
        <p:txBody>
          <a:bodyPr>
            <a:spAutoFit/>
          </a:bodyPr>
          <a:lstStyle/>
          <a:p>
            <a:r>
              <a:rPr lang="en-US" sz="2400" b="1"/>
              <a:t>CURRENT THINKING ABOUT TEACHING AND LEARNING</a:t>
            </a:r>
          </a:p>
        </p:txBody>
      </p:sp>
      <p:sp>
        <p:nvSpPr>
          <p:cNvPr id="19460" name="Text Box 4"/>
          <p:cNvSpPr txBox="1">
            <a:spLocks noChangeArrowheads="1"/>
          </p:cNvSpPr>
          <p:nvPr/>
        </p:nvSpPr>
        <p:spPr bwMode="auto">
          <a:xfrm>
            <a:off x="198438" y="1352550"/>
            <a:ext cx="8548687" cy="2530475"/>
          </a:xfrm>
          <a:prstGeom prst="rect">
            <a:avLst/>
          </a:prstGeom>
          <a:noFill/>
          <a:ln w="9525">
            <a:noFill/>
            <a:miter lim="800000"/>
            <a:headEnd/>
            <a:tailEnd/>
          </a:ln>
          <a:effectLst/>
        </p:spPr>
        <p:txBody>
          <a:bodyPr wrap="none">
            <a:spAutoFit/>
          </a:bodyPr>
          <a:lstStyle/>
          <a:p>
            <a:pPr defTabSz="914400"/>
            <a:r>
              <a:rPr lang="en-US" sz="2000" b="1"/>
              <a:t>Misconceptions		(formative assessments)</a:t>
            </a:r>
          </a:p>
          <a:p>
            <a:pPr defTabSz="914400"/>
            <a:endParaRPr lang="en-US" sz="2000" b="1"/>
          </a:p>
          <a:p>
            <a:pPr defTabSz="914400"/>
            <a:r>
              <a:rPr lang="en-US" sz="2000" b="1"/>
              <a:t>Conceptual Frameworks	(backward design; scholarly teaching)</a:t>
            </a:r>
          </a:p>
          <a:p>
            <a:pPr defTabSz="914400"/>
            <a:endParaRPr lang="en-US" sz="2000" b="1"/>
          </a:p>
          <a:p>
            <a:pPr defTabSz="914400"/>
            <a:r>
              <a:rPr lang="en-US" sz="2000" b="1"/>
              <a:t>Metacognition			(formative assessments; testing effect)</a:t>
            </a:r>
          </a:p>
          <a:p>
            <a:pPr defTabSz="914400"/>
            <a:endParaRPr lang="en-US" sz="2000" b="1"/>
          </a:p>
          <a:p>
            <a:pPr defTabSz="914400"/>
            <a:endParaRPr lang="en-US" sz="2000" b="1"/>
          </a:p>
          <a:p>
            <a:pPr defTabSz="914400"/>
            <a:r>
              <a:rPr lang="en-US" sz="2000" b="1"/>
              <a:t>AND SOMETHING ELSE . . .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3"/>
          <a:srcRect/>
          <a:stretch>
            <a:fillRect/>
          </a:stretch>
        </p:blipFill>
        <p:spPr bwMode="auto">
          <a:xfrm>
            <a:off x="114300" y="171450"/>
            <a:ext cx="8915400" cy="6686550"/>
          </a:xfrm>
          <a:prstGeom prst="rect">
            <a:avLst/>
          </a:prstGeom>
          <a:noFill/>
          <a:ln w="9525">
            <a:noFill/>
            <a:miter lim="800000"/>
            <a:headEnd/>
            <a:tailEnd/>
          </a:ln>
        </p:spPr>
      </p:pic>
      <p:sp>
        <p:nvSpPr>
          <p:cNvPr id="20482" name="Rectangle 3" descr="Papyrus"/>
          <p:cNvSpPr>
            <a:spLocks noChangeArrowheads="1"/>
          </p:cNvSpPr>
          <p:nvPr/>
        </p:nvSpPr>
        <p:spPr bwMode="auto">
          <a:xfrm>
            <a:off x="304800" y="304800"/>
            <a:ext cx="8534400" cy="533400"/>
          </a:xfrm>
          <a:prstGeom prst="rect">
            <a:avLst/>
          </a:prstGeom>
          <a:blipFill dpi="0" rotWithShape="1">
            <a:blip r:embed="rId4"/>
            <a:srcRect/>
            <a:tile tx="0" ty="0" sx="100000" sy="100000" flip="none" algn="tl"/>
          </a:blipFill>
          <a:ln w="9525">
            <a:solidFill>
              <a:schemeClr val="tx1"/>
            </a:solidFill>
            <a:miter lim="800000"/>
            <a:headEnd/>
            <a:tailEnd/>
          </a:ln>
        </p:spPr>
        <p:txBody>
          <a:bodyPr/>
          <a:lstStyle/>
          <a:p>
            <a:pPr marL="342900" indent="-342900" algn="ctr">
              <a:lnSpc>
                <a:spcPct val="80000"/>
              </a:lnSpc>
              <a:spcBef>
                <a:spcPct val="20000"/>
              </a:spcBef>
              <a:buFont typeface="Arial" charset="0"/>
              <a:buNone/>
            </a:pPr>
            <a:r>
              <a:rPr lang="en-US" sz="3200" b="1">
                <a:latin typeface="Calibri" pitchFamily="34" charset="0"/>
              </a:rPr>
              <a:t>Summative Assessments Drive Learning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a:xfrm>
            <a:off x="457200" y="274638"/>
            <a:ext cx="8229600" cy="715962"/>
          </a:xfrm>
        </p:spPr>
        <p:txBody>
          <a:bodyPr/>
          <a:lstStyle/>
          <a:p>
            <a:pPr eaLnBrk="1" hangingPunct="1"/>
            <a:r>
              <a:rPr lang="en-US" sz="2400" b="1" smtClean="0"/>
              <a:t>THE MONTILLATION AND USES OF TRAXOLINE</a:t>
            </a:r>
          </a:p>
        </p:txBody>
      </p:sp>
      <p:sp>
        <p:nvSpPr>
          <p:cNvPr id="22530" name="Rectangle 3"/>
          <p:cNvSpPr>
            <a:spLocks noGrp="1"/>
          </p:cNvSpPr>
          <p:nvPr>
            <p:ph type="body" sz="half" idx="1"/>
          </p:nvPr>
        </p:nvSpPr>
        <p:spPr>
          <a:xfrm>
            <a:off x="152400" y="1130300"/>
            <a:ext cx="4876800" cy="4195763"/>
          </a:xfrm>
          <a:ln>
            <a:solidFill>
              <a:srgbClr val="008000"/>
            </a:solidFill>
          </a:ln>
        </p:spPr>
        <p:txBody>
          <a:bodyPr/>
          <a:lstStyle/>
          <a:p>
            <a:pPr marL="0" indent="0" defTabSz="914400" eaLnBrk="1" hangingPunct="1">
              <a:lnSpc>
                <a:spcPct val="90000"/>
              </a:lnSpc>
              <a:buFont typeface="Arial" charset="0"/>
              <a:buNone/>
            </a:pPr>
            <a:r>
              <a:rPr lang="en-US" sz="2400" b="1" smtClean="0"/>
              <a:t>It is very important to learn about traxoline. Traxoline is a new form of zionter. It is montilled in Ceristanna. The Ceristannians found that they could gristerlate large amounts of fervon and then bracter it to quasel traxoline. This new, more efficient bracterillation process has the potential to make traxoline one of the most useful products within the molecular family of lukizes snezlaus.</a:t>
            </a:r>
          </a:p>
        </p:txBody>
      </p:sp>
      <p:sp>
        <p:nvSpPr>
          <p:cNvPr id="150532" name="Rectangle 4"/>
          <p:cNvSpPr>
            <a:spLocks noGrp="1"/>
          </p:cNvSpPr>
          <p:nvPr>
            <p:ph type="body" sz="half" idx="2"/>
          </p:nvPr>
        </p:nvSpPr>
        <p:spPr>
          <a:xfrm>
            <a:off x="5257800" y="1130300"/>
            <a:ext cx="3581400" cy="4195763"/>
          </a:xfrm>
          <a:ln>
            <a:solidFill>
              <a:srgbClr val="FF0000"/>
            </a:solidFill>
          </a:ln>
        </p:spPr>
        <p:txBody>
          <a:bodyPr/>
          <a:lstStyle/>
          <a:p>
            <a:pPr marL="533400" indent="-533400" algn="ctr" defTabSz="914400" eaLnBrk="1" hangingPunct="1">
              <a:buFont typeface="Arial" charset="0"/>
              <a:buNone/>
            </a:pPr>
            <a:r>
              <a:rPr lang="en-US" sz="2300" b="1" smtClean="0">
                <a:solidFill>
                  <a:srgbClr val="FF0000"/>
                </a:solidFill>
              </a:rPr>
              <a:t>QUIZ:</a:t>
            </a:r>
          </a:p>
          <a:p>
            <a:pPr marL="533400" indent="-533400" defTabSz="914400" eaLnBrk="1" hangingPunct="1">
              <a:buFontTx/>
              <a:buAutoNum type="arabicPeriod"/>
            </a:pPr>
            <a:r>
              <a:rPr lang="en-US" sz="2300" b="1" smtClean="0">
                <a:solidFill>
                  <a:srgbClr val="FF0000"/>
                </a:solidFill>
              </a:rPr>
              <a:t>What is traxoline?</a:t>
            </a:r>
          </a:p>
          <a:p>
            <a:pPr marL="533400" indent="-533400" defTabSz="914400" eaLnBrk="1" hangingPunct="1">
              <a:buFontTx/>
              <a:buNone/>
            </a:pPr>
            <a:endParaRPr lang="en-US" sz="2300" b="1" smtClean="0">
              <a:solidFill>
                <a:srgbClr val="FF0000"/>
              </a:solidFill>
            </a:endParaRPr>
          </a:p>
          <a:p>
            <a:pPr marL="533400" indent="-533400" defTabSz="914400" eaLnBrk="1" hangingPunct="1">
              <a:buFont typeface="Arial" charset="0"/>
              <a:buNone/>
            </a:pPr>
            <a:r>
              <a:rPr lang="en-US" sz="2300" b="1" smtClean="0">
                <a:solidFill>
                  <a:srgbClr val="FF0000"/>
                </a:solidFill>
              </a:rPr>
              <a:t>2. Where is it montilled?</a:t>
            </a:r>
          </a:p>
          <a:p>
            <a:pPr marL="533400" indent="-533400" defTabSz="914400" eaLnBrk="1" hangingPunct="1">
              <a:buFont typeface="Arial" charset="0"/>
              <a:buNone/>
            </a:pPr>
            <a:endParaRPr lang="en-US" sz="2300" b="1" smtClean="0">
              <a:solidFill>
                <a:srgbClr val="FF0000"/>
              </a:solidFill>
            </a:endParaRPr>
          </a:p>
          <a:p>
            <a:pPr marL="533400" indent="-533400" defTabSz="914400" eaLnBrk="1" hangingPunct="1">
              <a:buFont typeface="Arial" charset="0"/>
              <a:buNone/>
            </a:pPr>
            <a:r>
              <a:rPr lang="en-US" sz="2300" b="1" smtClean="0">
                <a:solidFill>
                  <a:srgbClr val="FF0000"/>
                </a:solidFill>
              </a:rPr>
              <a:t>3. How is traxoline quaseled?</a:t>
            </a:r>
          </a:p>
          <a:p>
            <a:pPr marL="533400" indent="-533400" defTabSz="914400" eaLnBrk="1" hangingPunct="1">
              <a:buFont typeface="Arial" charset="0"/>
              <a:buNone/>
            </a:pPr>
            <a:endParaRPr lang="en-US" sz="2300" b="1" smtClean="0">
              <a:solidFill>
                <a:srgbClr val="FF0000"/>
              </a:solidFill>
            </a:endParaRPr>
          </a:p>
          <a:p>
            <a:pPr marL="533400" indent="-533400" defTabSz="914400" eaLnBrk="1" hangingPunct="1">
              <a:buFont typeface="Arial" charset="0"/>
              <a:buNone/>
            </a:pPr>
            <a:r>
              <a:rPr lang="en-US" sz="2300" b="1" smtClean="0">
                <a:solidFill>
                  <a:srgbClr val="FF0000"/>
                </a:solidFill>
              </a:rPr>
              <a:t>4. Why is traxoline important?</a:t>
            </a:r>
            <a:endParaRPr lang="en-US" b="1" smtClean="0">
              <a:solidFill>
                <a:srgbClr val="FF0000"/>
              </a:solidFill>
            </a:endParaRPr>
          </a:p>
        </p:txBody>
      </p:sp>
      <p:sp>
        <p:nvSpPr>
          <p:cNvPr id="22533" name="Text Box 5"/>
          <p:cNvSpPr txBox="1">
            <a:spLocks noChangeArrowheads="1"/>
          </p:cNvSpPr>
          <p:nvPr/>
        </p:nvSpPr>
        <p:spPr bwMode="auto">
          <a:xfrm>
            <a:off x="325438" y="5614988"/>
            <a:ext cx="8493125" cy="457200"/>
          </a:xfrm>
          <a:prstGeom prst="rect">
            <a:avLst/>
          </a:prstGeom>
          <a:noFill/>
          <a:ln w="9525">
            <a:noFill/>
            <a:miter lim="800000"/>
            <a:headEnd/>
            <a:tailEnd/>
          </a:ln>
          <a:effectLst/>
        </p:spPr>
        <p:txBody>
          <a:bodyPr wrap="none">
            <a:spAutoFit/>
          </a:bodyPr>
          <a:lstStyle/>
          <a:p>
            <a:pPr defTabSz="914400"/>
            <a:r>
              <a:rPr lang="en-US" sz="2400" b="1"/>
              <a:t>What were the learning outcomes related to this content?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053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053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053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053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0532">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5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2" grpId="0" build="p"/>
      <p:bldP spid="225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descr="Papyrus"/>
          <p:cNvSpPr txBox="1">
            <a:spLocks/>
          </p:cNvSpPr>
          <p:nvPr/>
        </p:nvSpPr>
        <p:spPr bwMode="auto">
          <a:xfrm>
            <a:off x="0" y="0"/>
            <a:ext cx="9144000" cy="838200"/>
          </a:xfrm>
          <a:prstGeom prst="rect">
            <a:avLst/>
          </a:prstGeom>
          <a:blipFill dpi="0" rotWithShape="1">
            <a:blip r:embed="rId3"/>
            <a:srcRect/>
            <a:tile tx="0" ty="0" sx="100000" sy="100000" flip="none" algn="tl"/>
          </a:blipFill>
          <a:ln w="9525" algn="ctr">
            <a:noFill/>
            <a:miter lim="800000"/>
            <a:headEnd/>
            <a:tailEnd/>
          </a:ln>
          <a:effectLst>
            <a:outerShdw dist="20000" dir="5400000" rotWithShape="0">
              <a:srgbClr val="000000">
                <a:alpha val="37999"/>
              </a:srgbClr>
            </a:outerShdw>
          </a:effectLst>
        </p:spPr>
        <p:txBody>
          <a:bodyPr anchor="ctr"/>
          <a:lstStyle/>
          <a:p>
            <a:pPr algn="ctr">
              <a:defRPr/>
            </a:pPr>
            <a:endParaRPr lang="en-US" sz="5400">
              <a:solidFill>
                <a:srgbClr val="000000"/>
              </a:solidFill>
              <a:latin typeface="Calibri" pitchFamily="34" charset="0"/>
              <a:cs typeface="Arial" charset="0"/>
            </a:endParaRPr>
          </a:p>
          <a:p>
            <a:pPr algn="ctr">
              <a:defRPr/>
            </a:pPr>
            <a:r>
              <a:rPr lang="en-US" sz="3600" b="1">
                <a:cs typeface="Arial" charset="0"/>
              </a:rPr>
              <a:t>Misalignments</a:t>
            </a:r>
            <a:endParaRPr lang="en-US" sz="3600">
              <a:solidFill>
                <a:srgbClr val="000000"/>
              </a:solidFill>
              <a:latin typeface="Calibri" pitchFamily="34" charset="0"/>
              <a:cs typeface="Arial" charset="0"/>
            </a:endParaRPr>
          </a:p>
          <a:p>
            <a:pPr algn="ctr">
              <a:defRPr/>
            </a:pPr>
            <a:endParaRPr lang="en-US" sz="4400">
              <a:solidFill>
                <a:srgbClr val="000000"/>
              </a:solidFill>
              <a:latin typeface="Calibri" pitchFamily="34" charset="0"/>
              <a:cs typeface="Arial" charset="0"/>
            </a:endParaRPr>
          </a:p>
        </p:txBody>
      </p:sp>
      <p:sp>
        <p:nvSpPr>
          <p:cNvPr id="26626" name="Text Box 5"/>
          <p:cNvSpPr txBox="1">
            <a:spLocks noChangeArrowheads="1"/>
          </p:cNvSpPr>
          <p:nvPr/>
        </p:nvSpPr>
        <p:spPr bwMode="auto">
          <a:xfrm>
            <a:off x="571500" y="2374900"/>
            <a:ext cx="2338388" cy="3081338"/>
          </a:xfrm>
          <a:prstGeom prst="rect">
            <a:avLst/>
          </a:prstGeom>
          <a:noFill/>
          <a:ln w="9525">
            <a:noFill/>
            <a:miter lim="800000"/>
            <a:headEnd/>
            <a:tailEnd/>
          </a:ln>
        </p:spPr>
        <p:txBody>
          <a:bodyPr wrap="none">
            <a:spAutoFit/>
          </a:bodyPr>
          <a:lstStyle/>
          <a:p>
            <a:pPr algn="ctr" defTabSz="914400"/>
            <a:r>
              <a:rPr lang="en-US" sz="2800" b="1" u="sng"/>
              <a:t>Practice</a:t>
            </a:r>
          </a:p>
          <a:p>
            <a:pPr algn="ctr" defTabSz="914400"/>
            <a:endParaRPr lang="en-US" sz="2800" b="1" u="sng"/>
          </a:p>
          <a:p>
            <a:pPr algn="ctr" defTabSz="914400"/>
            <a:r>
              <a:rPr lang="en-US" sz="2800" b="1"/>
              <a:t>HOC</a:t>
            </a:r>
          </a:p>
          <a:p>
            <a:pPr algn="ctr" defTabSz="914400"/>
            <a:endParaRPr lang="en-US" sz="2800" b="1"/>
          </a:p>
          <a:p>
            <a:pPr algn="ctr" defTabSz="914400"/>
            <a:r>
              <a:rPr lang="en-US" sz="2800" b="1"/>
              <a:t>LOC or none</a:t>
            </a:r>
          </a:p>
          <a:p>
            <a:pPr algn="ctr" defTabSz="914400"/>
            <a:endParaRPr lang="en-US" sz="2800" b="1"/>
          </a:p>
          <a:p>
            <a:pPr algn="ctr" defTabSz="914400"/>
            <a:r>
              <a:rPr lang="en-US" sz="2800" b="1">
                <a:solidFill>
                  <a:srgbClr val="006600"/>
                </a:solidFill>
              </a:rPr>
              <a:t>HOC</a:t>
            </a:r>
          </a:p>
        </p:txBody>
      </p:sp>
      <p:sp>
        <p:nvSpPr>
          <p:cNvPr id="26627" name="Text Box 6"/>
          <p:cNvSpPr txBox="1">
            <a:spLocks noChangeArrowheads="1"/>
          </p:cNvSpPr>
          <p:nvPr/>
        </p:nvSpPr>
        <p:spPr bwMode="auto">
          <a:xfrm>
            <a:off x="3073400" y="2374900"/>
            <a:ext cx="1450975" cy="3081338"/>
          </a:xfrm>
          <a:prstGeom prst="rect">
            <a:avLst/>
          </a:prstGeom>
          <a:noFill/>
          <a:ln w="9525">
            <a:noFill/>
            <a:miter lim="800000"/>
            <a:headEnd/>
            <a:tailEnd/>
          </a:ln>
        </p:spPr>
        <p:txBody>
          <a:bodyPr wrap="none">
            <a:spAutoFit/>
          </a:bodyPr>
          <a:lstStyle/>
          <a:p>
            <a:pPr algn="ctr"/>
            <a:r>
              <a:rPr lang="en-US" sz="2800" b="1" u="sng"/>
              <a:t>Testing</a:t>
            </a:r>
          </a:p>
          <a:p>
            <a:pPr algn="ctr"/>
            <a:endParaRPr lang="en-US" sz="2800" b="1" u="sng"/>
          </a:p>
          <a:p>
            <a:pPr algn="ctr"/>
            <a:r>
              <a:rPr lang="en-US" sz="2800" b="1"/>
              <a:t>LOC</a:t>
            </a:r>
          </a:p>
          <a:p>
            <a:pPr algn="ctr"/>
            <a:endParaRPr lang="en-US" sz="2800" b="1"/>
          </a:p>
          <a:p>
            <a:pPr algn="ctr"/>
            <a:r>
              <a:rPr lang="en-US" sz="2800" b="1"/>
              <a:t>HOC</a:t>
            </a:r>
          </a:p>
          <a:p>
            <a:pPr algn="ctr"/>
            <a:endParaRPr lang="en-US" sz="2800" b="1"/>
          </a:p>
          <a:p>
            <a:pPr algn="ctr"/>
            <a:r>
              <a:rPr lang="en-US" sz="2800" b="1">
                <a:solidFill>
                  <a:srgbClr val="006600"/>
                </a:solidFill>
              </a:rPr>
              <a:t>HOC</a:t>
            </a:r>
          </a:p>
        </p:txBody>
      </p:sp>
      <p:sp>
        <p:nvSpPr>
          <p:cNvPr id="26628" name="Text Box 7"/>
          <p:cNvSpPr txBox="1">
            <a:spLocks noChangeArrowheads="1"/>
          </p:cNvSpPr>
          <p:nvPr/>
        </p:nvSpPr>
        <p:spPr bwMode="auto">
          <a:xfrm>
            <a:off x="4689475" y="2374900"/>
            <a:ext cx="3748088" cy="3508375"/>
          </a:xfrm>
          <a:prstGeom prst="rect">
            <a:avLst/>
          </a:prstGeom>
          <a:noFill/>
          <a:ln w="9525">
            <a:noFill/>
            <a:miter lim="800000"/>
            <a:headEnd/>
            <a:tailEnd/>
          </a:ln>
        </p:spPr>
        <p:txBody>
          <a:bodyPr>
            <a:spAutoFit/>
          </a:bodyPr>
          <a:lstStyle/>
          <a:p>
            <a:pPr algn="ctr"/>
            <a:r>
              <a:rPr lang="en-US" sz="2800" b="1" u="sng"/>
              <a:t>Outcome for Student</a:t>
            </a:r>
          </a:p>
          <a:p>
            <a:pPr algn="ctr"/>
            <a:endParaRPr lang="en-US" sz="2800" b="1" u="sng"/>
          </a:p>
          <a:p>
            <a:pPr algn="ctr"/>
            <a:r>
              <a:rPr lang="en-US" sz="2800" b="1"/>
              <a:t>Frustration</a:t>
            </a:r>
          </a:p>
          <a:p>
            <a:pPr algn="ctr"/>
            <a:endParaRPr lang="en-US" sz="2800" b="1"/>
          </a:p>
          <a:p>
            <a:pPr algn="ctr"/>
            <a:r>
              <a:rPr lang="en-US" sz="2800" b="1"/>
              <a:t>Frustration</a:t>
            </a:r>
          </a:p>
          <a:p>
            <a:pPr algn="ctr"/>
            <a:endParaRPr lang="en-US" sz="2800" b="1"/>
          </a:p>
          <a:p>
            <a:pPr algn="ctr"/>
            <a:r>
              <a:rPr lang="en-US" sz="2800" b="1">
                <a:solidFill>
                  <a:srgbClr val="006600"/>
                </a:solidFill>
              </a:rPr>
              <a:t>Excitement</a:t>
            </a:r>
          </a:p>
          <a:p>
            <a:pPr algn="ctr"/>
            <a:r>
              <a:rPr lang="en-US" sz="2800" b="1">
                <a:solidFill>
                  <a:srgbClr val="006600"/>
                </a:solidFill>
              </a:rPr>
              <a:t>and Learning</a:t>
            </a:r>
            <a:endParaRPr lang="en-US" sz="2800" b="1" u="sng">
              <a:solidFill>
                <a:srgbClr val="006600"/>
              </a:solidFill>
            </a:endParaRPr>
          </a:p>
        </p:txBody>
      </p:sp>
      <p:sp>
        <p:nvSpPr>
          <p:cNvPr id="26629" name="Text Box 6"/>
          <p:cNvSpPr txBox="1">
            <a:spLocks noChangeArrowheads="1"/>
          </p:cNvSpPr>
          <p:nvPr/>
        </p:nvSpPr>
        <p:spPr bwMode="auto">
          <a:xfrm>
            <a:off x="1746250" y="1004888"/>
            <a:ext cx="5651500" cy="831850"/>
          </a:xfrm>
          <a:prstGeom prst="rect">
            <a:avLst/>
          </a:prstGeom>
          <a:noFill/>
          <a:ln w="9525">
            <a:solidFill>
              <a:schemeClr val="tx1"/>
            </a:solidFill>
            <a:miter lim="800000"/>
            <a:headEnd/>
            <a:tailEnd/>
          </a:ln>
        </p:spPr>
        <p:txBody>
          <a:bodyPr wrap="none">
            <a:spAutoFit/>
          </a:bodyPr>
          <a:lstStyle/>
          <a:p>
            <a:pPr algn="ctr" defTabSz="914400"/>
            <a:r>
              <a:rPr lang="en-US" sz="2400" b="1"/>
              <a:t>Lower Order Cognitive Skills = LOCS</a:t>
            </a:r>
          </a:p>
          <a:p>
            <a:pPr algn="ctr" defTabSz="914400"/>
            <a:r>
              <a:rPr lang="en-US" sz="2400" b="1"/>
              <a:t>Higher Order Cognitive Skills = HOCS</a:t>
            </a:r>
          </a:p>
        </p:txBody>
      </p:sp>
      <p:sp>
        <p:nvSpPr>
          <p:cNvPr id="26630" name="Rectangle 7"/>
          <p:cNvSpPr>
            <a:spLocks noChangeArrowheads="1"/>
          </p:cNvSpPr>
          <p:nvPr/>
        </p:nvSpPr>
        <p:spPr bwMode="auto">
          <a:xfrm>
            <a:off x="571500" y="2181225"/>
            <a:ext cx="7866063" cy="3867150"/>
          </a:xfrm>
          <a:prstGeom prst="rect">
            <a:avLst/>
          </a:prstGeom>
          <a:noFill/>
          <a:ln w="2857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ChangeArrowheads="1"/>
          </p:cNvSpPr>
          <p:nvPr/>
        </p:nvSpPr>
        <p:spPr bwMode="auto">
          <a:xfrm>
            <a:off x="109538" y="5759450"/>
            <a:ext cx="8924925" cy="641350"/>
          </a:xfrm>
          <a:prstGeom prst="rect">
            <a:avLst/>
          </a:prstGeom>
          <a:noFill/>
          <a:ln w="9525">
            <a:noFill/>
            <a:miter lim="800000"/>
            <a:headEnd/>
            <a:tailEnd/>
          </a:ln>
        </p:spPr>
        <p:txBody>
          <a:bodyPr>
            <a:spAutoFit/>
          </a:bodyPr>
          <a:lstStyle/>
          <a:p>
            <a:r>
              <a:rPr lang="en-US" b="1">
                <a:cs typeface="Arial" charset="0"/>
              </a:rPr>
              <a:t>Benjamin S. Bloom </a:t>
            </a:r>
            <a:r>
              <a:rPr lang="en-US" b="1" i="1">
                <a:cs typeface="Arial" charset="0"/>
              </a:rPr>
              <a:t>Taxonomy of educational objectives</a:t>
            </a:r>
            <a:r>
              <a:rPr lang="en-US" b="1">
                <a:cs typeface="Arial" charset="0"/>
              </a:rPr>
              <a:t>. Published by Allyn and Bacon, Boston, MA. Copyright (c) 1984 by Pearson Education.</a:t>
            </a:r>
          </a:p>
        </p:txBody>
      </p:sp>
      <p:sp>
        <p:nvSpPr>
          <p:cNvPr id="28674" name="AutoShape 3"/>
          <p:cNvSpPr>
            <a:spLocks/>
          </p:cNvSpPr>
          <p:nvPr/>
        </p:nvSpPr>
        <p:spPr bwMode="auto">
          <a:xfrm>
            <a:off x="4013200" y="1952625"/>
            <a:ext cx="357188" cy="1752600"/>
          </a:xfrm>
          <a:prstGeom prst="rightBrace">
            <a:avLst>
              <a:gd name="adj1" fmla="val 40889"/>
              <a:gd name="adj2" fmla="val 50000"/>
            </a:avLst>
          </a:prstGeom>
          <a:noFill/>
          <a:ln w="38100">
            <a:solidFill>
              <a:schemeClr val="tx1"/>
            </a:solidFill>
            <a:round/>
            <a:headEnd/>
            <a:tailEnd/>
          </a:ln>
        </p:spPr>
        <p:txBody>
          <a:bodyPr wrap="none" anchor="ctr"/>
          <a:lstStyle/>
          <a:p>
            <a:endParaRPr lang="en-US"/>
          </a:p>
        </p:txBody>
      </p:sp>
      <p:sp>
        <p:nvSpPr>
          <p:cNvPr id="28675" name="Text Box 4"/>
          <p:cNvSpPr txBox="1">
            <a:spLocks noChangeArrowheads="1"/>
          </p:cNvSpPr>
          <p:nvPr/>
        </p:nvSpPr>
        <p:spPr bwMode="auto">
          <a:xfrm>
            <a:off x="4572000" y="2536825"/>
            <a:ext cx="4279900" cy="822325"/>
          </a:xfrm>
          <a:prstGeom prst="rect">
            <a:avLst/>
          </a:prstGeom>
          <a:noFill/>
          <a:ln w="9525">
            <a:noFill/>
            <a:miter lim="800000"/>
            <a:headEnd/>
            <a:tailEnd/>
          </a:ln>
        </p:spPr>
        <p:txBody>
          <a:bodyPr wrap="none">
            <a:spAutoFit/>
          </a:bodyPr>
          <a:lstStyle/>
          <a:p>
            <a:r>
              <a:rPr lang="en-US" sz="2400" b="1">
                <a:cs typeface="Arial" charset="0"/>
              </a:rPr>
              <a:t>Higher order cognitive skills</a:t>
            </a:r>
          </a:p>
          <a:p>
            <a:r>
              <a:rPr lang="en-US" sz="2400" b="1">
                <a:cs typeface="Arial" charset="0"/>
              </a:rPr>
              <a:t>(HOCS)</a:t>
            </a:r>
          </a:p>
        </p:txBody>
      </p:sp>
      <p:sp>
        <p:nvSpPr>
          <p:cNvPr id="28676" name="Text Box 5"/>
          <p:cNvSpPr txBox="1">
            <a:spLocks noChangeArrowheads="1"/>
          </p:cNvSpPr>
          <p:nvPr/>
        </p:nvSpPr>
        <p:spPr bwMode="auto">
          <a:xfrm>
            <a:off x="4572000" y="4176713"/>
            <a:ext cx="4211638" cy="822325"/>
          </a:xfrm>
          <a:prstGeom prst="rect">
            <a:avLst/>
          </a:prstGeom>
          <a:noFill/>
          <a:ln w="9525">
            <a:noFill/>
            <a:miter lim="800000"/>
            <a:headEnd/>
            <a:tailEnd/>
          </a:ln>
        </p:spPr>
        <p:txBody>
          <a:bodyPr wrap="none">
            <a:spAutoFit/>
          </a:bodyPr>
          <a:lstStyle/>
          <a:p>
            <a:r>
              <a:rPr lang="en-US" sz="2400" b="1">
                <a:cs typeface="Arial" charset="0"/>
              </a:rPr>
              <a:t>Lower order cognitive skills</a:t>
            </a:r>
          </a:p>
          <a:p>
            <a:r>
              <a:rPr lang="en-US" sz="2400" b="1">
                <a:cs typeface="Arial" charset="0"/>
              </a:rPr>
              <a:t>(LOCS)</a:t>
            </a:r>
          </a:p>
        </p:txBody>
      </p:sp>
      <p:pic>
        <p:nvPicPr>
          <p:cNvPr id="28677" name="Picture 6"/>
          <p:cNvPicPr>
            <a:picLocks noChangeAspect="1" noChangeArrowheads="1"/>
          </p:cNvPicPr>
          <p:nvPr/>
        </p:nvPicPr>
        <p:blipFill>
          <a:blip r:embed="rId3"/>
          <a:srcRect/>
          <a:stretch>
            <a:fillRect/>
          </a:stretch>
        </p:blipFill>
        <p:spPr bwMode="auto">
          <a:xfrm>
            <a:off x="228600" y="1419225"/>
            <a:ext cx="3629025" cy="4371975"/>
          </a:xfrm>
          <a:prstGeom prst="rect">
            <a:avLst/>
          </a:prstGeom>
          <a:noFill/>
          <a:ln w="9525">
            <a:noFill/>
            <a:miter lim="800000"/>
            <a:headEnd/>
            <a:tailEnd/>
          </a:ln>
        </p:spPr>
      </p:pic>
      <p:sp>
        <p:nvSpPr>
          <p:cNvPr id="28678" name="AutoShape 7"/>
          <p:cNvSpPr>
            <a:spLocks/>
          </p:cNvSpPr>
          <p:nvPr/>
        </p:nvSpPr>
        <p:spPr bwMode="auto">
          <a:xfrm>
            <a:off x="4013200" y="3781425"/>
            <a:ext cx="357188" cy="1295400"/>
          </a:xfrm>
          <a:prstGeom prst="rightBrace">
            <a:avLst>
              <a:gd name="adj1" fmla="val 30222"/>
              <a:gd name="adj2" fmla="val 50000"/>
            </a:avLst>
          </a:prstGeom>
          <a:noFill/>
          <a:ln w="38100">
            <a:solidFill>
              <a:schemeClr val="tx1"/>
            </a:solidFill>
            <a:round/>
            <a:headEnd/>
            <a:tailEnd/>
          </a:ln>
        </p:spPr>
        <p:txBody>
          <a:bodyPr wrap="none" anchor="ctr"/>
          <a:lstStyle/>
          <a:p>
            <a:endParaRPr lang="en-US"/>
          </a:p>
        </p:txBody>
      </p:sp>
      <p:sp>
        <p:nvSpPr>
          <p:cNvPr id="7" name="Title 1" descr="Papyrus"/>
          <p:cNvSpPr txBox="1">
            <a:spLocks/>
          </p:cNvSpPr>
          <p:nvPr/>
        </p:nvSpPr>
        <p:spPr bwMode="auto">
          <a:xfrm>
            <a:off x="0" y="0"/>
            <a:ext cx="9144000" cy="1066800"/>
          </a:xfrm>
          <a:prstGeom prst="rect">
            <a:avLst/>
          </a:prstGeom>
          <a:blipFill dpi="0" rotWithShape="1">
            <a:blip r:embed="rId4"/>
            <a:srcRect/>
            <a:tile tx="0" ty="0" sx="100000" sy="100000" flip="none" algn="tl"/>
          </a:blipFill>
          <a:ln w="9525" algn="ctr">
            <a:noFill/>
            <a:miter lim="800000"/>
            <a:headEnd/>
            <a:tailEnd/>
          </a:ln>
          <a:effectLst>
            <a:outerShdw dist="20000" dir="5400000" rotWithShape="0">
              <a:srgbClr val="000000">
                <a:alpha val="37999"/>
              </a:srgbClr>
            </a:outerShdw>
          </a:effectLst>
        </p:spPr>
        <p:txBody>
          <a:bodyPr anchor="ctr"/>
          <a:lstStyle/>
          <a:p>
            <a:pPr algn="ctr">
              <a:defRPr/>
            </a:pPr>
            <a:endParaRPr lang="en-US" sz="3200">
              <a:solidFill>
                <a:srgbClr val="000000"/>
              </a:solidFill>
              <a:latin typeface="Calibri" pitchFamily="34" charset="0"/>
              <a:cs typeface="Arial" charset="0"/>
            </a:endParaRPr>
          </a:p>
          <a:p>
            <a:pPr algn="ctr">
              <a:defRPr/>
            </a:pPr>
            <a:r>
              <a:rPr lang="en-US" sz="3200" b="1">
                <a:cs typeface="Arial" charset="0"/>
              </a:rPr>
              <a:t>Bloom’s Taxonomy</a:t>
            </a:r>
            <a:endParaRPr lang="en-US" sz="3200">
              <a:solidFill>
                <a:srgbClr val="000000"/>
              </a:solidFill>
              <a:latin typeface="Calibri" pitchFamily="34" charset="0"/>
              <a:cs typeface="Arial" charset="0"/>
            </a:endParaRPr>
          </a:p>
          <a:p>
            <a:pPr algn="ctr">
              <a:defRPr/>
            </a:pPr>
            <a:endParaRPr lang="en-US" sz="3200">
              <a:solidFill>
                <a:srgbClr val="000000"/>
              </a:solidFill>
              <a:latin typeface="Calibri" pitchFamily="34" charset="0"/>
              <a:cs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540</TotalTime>
  <Words>1234</Words>
  <Application>Microsoft Macintosh PowerPoint</Application>
  <PresentationFormat>On-screen Show (4:3)</PresentationFormat>
  <Paragraphs>233</Paragraphs>
  <Slides>25</Slides>
  <Notes>7</Notes>
  <HiddenSlides>0</HiddenSlides>
  <MMClips>0</MMClips>
  <ScaleCrop>false</ScaleCrop>
  <HeadingPairs>
    <vt:vector size="6" baseType="variant">
      <vt:variant>
        <vt:lpstr>Fonts Used</vt:lpstr>
      </vt:variant>
      <vt:variant>
        <vt:i4>6</vt:i4>
      </vt:variant>
      <vt:variant>
        <vt:lpstr>Design Template</vt:lpstr>
      </vt:variant>
      <vt:variant>
        <vt:i4>1</vt:i4>
      </vt:variant>
      <vt:variant>
        <vt:lpstr>Slide Titles</vt:lpstr>
      </vt:variant>
      <vt:variant>
        <vt:i4>25</vt:i4>
      </vt:variant>
    </vt:vector>
  </HeadingPairs>
  <TitlesOfParts>
    <vt:vector size="32" baseType="lpstr">
      <vt:lpstr>Arial</vt:lpstr>
      <vt:lpstr>Calibri</vt:lpstr>
      <vt:lpstr>ＭＳ Ｐゴシック</vt:lpstr>
      <vt:lpstr>Futura</vt:lpstr>
      <vt:lpstr>MS Mincho</vt:lpstr>
      <vt:lpstr>Times New Roman</vt:lpstr>
      <vt:lpstr>Office Theme</vt:lpstr>
      <vt:lpstr>Slide 1</vt:lpstr>
      <vt:lpstr>Slide 2</vt:lpstr>
      <vt:lpstr>Slide 3</vt:lpstr>
      <vt:lpstr>Slide 4</vt:lpstr>
      <vt:lpstr>Slide 5</vt:lpstr>
      <vt:lpstr>Slide 6</vt:lpstr>
      <vt:lpstr>THE MONTILLATION AND USES OF TRAXOLINE</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Company>Michigan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Diane Ebert-May</dc:creator>
  <cp:lastModifiedBy>dirksc</cp:lastModifiedBy>
  <cp:revision>181</cp:revision>
  <dcterms:created xsi:type="dcterms:W3CDTF">2011-05-13T15:22:07Z</dcterms:created>
  <dcterms:modified xsi:type="dcterms:W3CDTF">2012-03-10T04:31:58Z</dcterms:modified>
</cp:coreProperties>
</file>